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x="18288000" cy="10287000"/>
  <p:notesSz cx="6858000" cy="9144000"/>
  <p:embeddedFontLst>
    <p:embeddedFont>
      <p:font typeface="Muli Heavy" charset="1" panose="00000A00000000000000"/>
      <p:regular r:id="rId22"/>
    </p:embeddedFont>
    <p:embeddedFont>
      <p:font typeface="TT Interphases" charset="1" panose="02000503020000020004"/>
      <p:regular r:id="rId23"/>
    </p:embeddedFont>
    <p:embeddedFont>
      <p:font typeface="TT Interphases Bold" charset="1" panose="02000803060000020004"/>
      <p:regular r:id="rId24"/>
    </p:embeddedFont>
    <p:embeddedFont>
      <p:font typeface="Muli Ultra-Bold" charset="1" panose="00000900000000000000"/>
      <p:regular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 Id="rId3" Target="../media/image16.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 Id="rId3" Target="../media/image17.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 Id="rId3" Target="../media/image18.jpe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 Id="rId3" Target="../media/image19.png" Type="http://schemas.openxmlformats.org/officeDocument/2006/relationships/image"/><Relationship Id="rId4" Target="../media/image20.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 Id="rId3" Target="../media/image3.jpeg" Type="http://schemas.openxmlformats.org/officeDocument/2006/relationships/image"/><Relationship Id="rId4" Target="../media/image4.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 Id="rId5" Target="../media/image7.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10.png" Type="http://schemas.openxmlformats.org/officeDocument/2006/relationships/image"/><Relationship Id="rId6" Target="../media/image11.svg" Type="http://schemas.openxmlformats.org/officeDocument/2006/relationships/image"/><Relationship Id="rId7" Target="../media/image12.png" Type="http://schemas.openxmlformats.org/officeDocument/2006/relationships/image"/><Relationship Id="rId8" Target="../media/image13.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 Id="rId3" Target="../media/image14.png" Type="http://schemas.openxmlformats.org/officeDocument/2006/relationships/image"/><Relationship Id="rId4" Target="../media/image15.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26666" r="0" b="-26666"/>
            </a:stretch>
          </a:blipFill>
        </p:spPr>
      </p:sp>
      <p:grpSp>
        <p:nvGrpSpPr>
          <p:cNvPr name="Group 3" id="3"/>
          <p:cNvGrpSpPr/>
          <p:nvPr/>
        </p:nvGrpSpPr>
        <p:grpSpPr>
          <a:xfrm rot="5400000">
            <a:off x="2766048" y="-5118514"/>
            <a:ext cx="13552631" cy="21642251"/>
            <a:chOff x="0" y="0"/>
            <a:chExt cx="3569417" cy="5700017"/>
          </a:xfrm>
        </p:grpSpPr>
        <p:sp>
          <p:nvSpPr>
            <p:cNvPr name="Freeform 4" id="4"/>
            <p:cNvSpPr/>
            <p:nvPr/>
          </p:nvSpPr>
          <p:spPr>
            <a:xfrm flipH="false" flipV="false" rot="0">
              <a:off x="0" y="0"/>
              <a:ext cx="3569417" cy="5700017"/>
            </a:xfrm>
            <a:custGeom>
              <a:avLst/>
              <a:gdLst/>
              <a:ahLst/>
              <a:cxnLst/>
              <a:rect r="r" b="b" t="t" l="l"/>
              <a:pathLst>
                <a:path h="5700017" w="3569417">
                  <a:moveTo>
                    <a:pt x="0" y="0"/>
                  </a:moveTo>
                  <a:lnTo>
                    <a:pt x="3569417" y="0"/>
                  </a:lnTo>
                  <a:lnTo>
                    <a:pt x="3569417" y="5700017"/>
                  </a:lnTo>
                  <a:lnTo>
                    <a:pt x="0" y="5700017"/>
                  </a:lnTo>
                  <a:close/>
                </a:path>
              </a:pathLst>
            </a:custGeom>
            <a:solidFill>
              <a:srgbClr val="00407B">
                <a:alpha val="60000"/>
              </a:srgbClr>
            </a:solidFill>
          </p:spPr>
        </p:sp>
        <p:sp>
          <p:nvSpPr>
            <p:cNvPr name="TextBox 5" id="5"/>
            <p:cNvSpPr txBox="true"/>
            <p:nvPr/>
          </p:nvSpPr>
          <p:spPr>
            <a:xfrm>
              <a:off x="0" y="-38100"/>
              <a:ext cx="3569417" cy="5738117"/>
            </a:xfrm>
            <a:prstGeom prst="rect">
              <a:avLst/>
            </a:prstGeom>
          </p:spPr>
          <p:txBody>
            <a:bodyPr anchor="ctr" rtlCol="false" tIns="50800" lIns="50800" bIns="50800" rIns="50800"/>
            <a:lstStyle/>
            <a:p>
              <a:pPr algn="ctr">
                <a:lnSpc>
                  <a:spcPts val="1774"/>
                </a:lnSpc>
              </a:pPr>
            </a:p>
          </p:txBody>
        </p:sp>
      </p:grpSp>
      <p:grpSp>
        <p:nvGrpSpPr>
          <p:cNvPr name="Group 6" id="6"/>
          <p:cNvGrpSpPr/>
          <p:nvPr/>
        </p:nvGrpSpPr>
        <p:grpSpPr>
          <a:xfrm rot="0">
            <a:off x="3656889" y="-3108872"/>
            <a:ext cx="10638835" cy="16504743"/>
            <a:chOff x="0" y="0"/>
            <a:chExt cx="2801998" cy="4346928"/>
          </a:xfrm>
        </p:grpSpPr>
        <p:sp>
          <p:nvSpPr>
            <p:cNvPr name="Freeform 7" id="7"/>
            <p:cNvSpPr/>
            <p:nvPr/>
          </p:nvSpPr>
          <p:spPr>
            <a:xfrm flipH="false" flipV="false" rot="0">
              <a:off x="0" y="0"/>
              <a:ext cx="2801998" cy="4346928"/>
            </a:xfrm>
            <a:custGeom>
              <a:avLst/>
              <a:gdLst/>
              <a:ahLst/>
              <a:cxnLst/>
              <a:rect r="r" b="b" t="t" l="l"/>
              <a:pathLst>
                <a:path h="4346928" w="2801998">
                  <a:moveTo>
                    <a:pt x="20376" y="0"/>
                  </a:moveTo>
                  <a:lnTo>
                    <a:pt x="2781622" y="0"/>
                  </a:lnTo>
                  <a:cubicBezTo>
                    <a:pt x="2787026" y="0"/>
                    <a:pt x="2792209" y="2147"/>
                    <a:pt x="2796030" y="5968"/>
                  </a:cubicBezTo>
                  <a:cubicBezTo>
                    <a:pt x="2799851" y="9789"/>
                    <a:pt x="2801998" y="14972"/>
                    <a:pt x="2801998" y="20376"/>
                  </a:cubicBezTo>
                  <a:lnTo>
                    <a:pt x="2801998" y="4326552"/>
                  </a:lnTo>
                  <a:cubicBezTo>
                    <a:pt x="2801998" y="4331957"/>
                    <a:pt x="2799851" y="4337139"/>
                    <a:pt x="2796030" y="4340960"/>
                  </a:cubicBezTo>
                  <a:cubicBezTo>
                    <a:pt x="2792209" y="4344781"/>
                    <a:pt x="2787026" y="4346928"/>
                    <a:pt x="2781622" y="4346928"/>
                  </a:cubicBezTo>
                  <a:lnTo>
                    <a:pt x="20376" y="4346928"/>
                  </a:lnTo>
                  <a:cubicBezTo>
                    <a:pt x="14972" y="4346928"/>
                    <a:pt x="9789" y="4344781"/>
                    <a:pt x="5968" y="4340960"/>
                  </a:cubicBezTo>
                  <a:cubicBezTo>
                    <a:pt x="2147" y="4337139"/>
                    <a:pt x="0" y="4331957"/>
                    <a:pt x="0" y="4326552"/>
                  </a:cubicBezTo>
                  <a:lnTo>
                    <a:pt x="0" y="20376"/>
                  </a:lnTo>
                  <a:cubicBezTo>
                    <a:pt x="0" y="14972"/>
                    <a:pt x="2147" y="9789"/>
                    <a:pt x="5968" y="5968"/>
                  </a:cubicBezTo>
                  <a:cubicBezTo>
                    <a:pt x="9789" y="2147"/>
                    <a:pt x="14972" y="0"/>
                    <a:pt x="20376" y="0"/>
                  </a:cubicBezTo>
                  <a:close/>
                </a:path>
              </a:pathLst>
            </a:custGeom>
            <a:solidFill>
              <a:srgbClr val="000A1F">
                <a:alpha val="60000"/>
              </a:srgbClr>
            </a:solidFill>
          </p:spPr>
        </p:sp>
        <p:sp>
          <p:nvSpPr>
            <p:cNvPr name="TextBox 8" id="8"/>
            <p:cNvSpPr txBox="true"/>
            <p:nvPr/>
          </p:nvSpPr>
          <p:spPr>
            <a:xfrm>
              <a:off x="0" y="-38100"/>
              <a:ext cx="2801998" cy="4385028"/>
            </a:xfrm>
            <a:prstGeom prst="rect">
              <a:avLst/>
            </a:prstGeom>
          </p:spPr>
          <p:txBody>
            <a:bodyPr anchor="ctr" rtlCol="false" tIns="50800" lIns="50800" bIns="50800" rIns="50800"/>
            <a:lstStyle/>
            <a:p>
              <a:pPr algn="ctr">
                <a:lnSpc>
                  <a:spcPts val="1774"/>
                </a:lnSpc>
              </a:pPr>
            </a:p>
          </p:txBody>
        </p:sp>
      </p:grpSp>
      <p:sp>
        <p:nvSpPr>
          <p:cNvPr name="TextBox 9" id="9"/>
          <p:cNvSpPr txBox="true"/>
          <p:nvPr/>
        </p:nvSpPr>
        <p:spPr>
          <a:xfrm rot="0">
            <a:off x="1987455" y="2033590"/>
            <a:ext cx="14313091" cy="1346553"/>
          </a:xfrm>
          <a:prstGeom prst="rect">
            <a:avLst/>
          </a:prstGeom>
        </p:spPr>
        <p:txBody>
          <a:bodyPr anchor="t" rtlCol="false" tIns="0" lIns="0" bIns="0" rIns="0">
            <a:spAutoFit/>
          </a:bodyPr>
          <a:lstStyle/>
          <a:p>
            <a:pPr algn="ctr">
              <a:lnSpc>
                <a:spcPts val="10763"/>
              </a:lnSpc>
            </a:pPr>
            <a:r>
              <a:rPr lang="en-US" b="true" sz="8680" spc="164">
                <a:solidFill>
                  <a:srgbClr val="FFFFFF"/>
                </a:solidFill>
                <a:latin typeface="Muli Heavy"/>
                <a:ea typeface="Muli Heavy"/>
                <a:cs typeface="Muli Heavy"/>
                <a:sym typeface="Muli Heavy"/>
              </a:rPr>
              <a:t>SEGURIDAD SB</a:t>
            </a:r>
          </a:p>
        </p:txBody>
      </p:sp>
      <p:sp>
        <p:nvSpPr>
          <p:cNvPr name="TextBox 10" id="10"/>
          <p:cNvSpPr txBox="true"/>
          <p:nvPr/>
        </p:nvSpPr>
        <p:spPr>
          <a:xfrm rot="0">
            <a:off x="5230713" y="1288990"/>
            <a:ext cx="7491186" cy="773201"/>
          </a:xfrm>
          <a:prstGeom prst="rect">
            <a:avLst/>
          </a:prstGeom>
        </p:spPr>
        <p:txBody>
          <a:bodyPr anchor="t" rtlCol="false" tIns="0" lIns="0" bIns="0" rIns="0">
            <a:spAutoFit/>
          </a:bodyPr>
          <a:lstStyle/>
          <a:p>
            <a:pPr algn="ctr">
              <a:lnSpc>
                <a:spcPts val="6327"/>
              </a:lnSpc>
            </a:pPr>
            <a:r>
              <a:rPr lang="en-US" sz="4519">
                <a:solidFill>
                  <a:srgbClr val="FFFFFF"/>
                </a:solidFill>
                <a:latin typeface="TT Interphases"/>
                <a:ea typeface="TT Interphases"/>
                <a:cs typeface="TT Interphases"/>
                <a:sym typeface="TT Interphases"/>
              </a:rPr>
              <a:t>Informe Avance/Final</a:t>
            </a:r>
          </a:p>
        </p:txBody>
      </p:sp>
      <p:sp>
        <p:nvSpPr>
          <p:cNvPr name="TextBox 11" id="11"/>
          <p:cNvSpPr txBox="true"/>
          <p:nvPr/>
        </p:nvSpPr>
        <p:spPr>
          <a:xfrm rot="0">
            <a:off x="5230713" y="3750854"/>
            <a:ext cx="7491186" cy="966599"/>
          </a:xfrm>
          <a:prstGeom prst="rect">
            <a:avLst/>
          </a:prstGeom>
        </p:spPr>
        <p:txBody>
          <a:bodyPr anchor="t" rtlCol="false" tIns="0" lIns="0" bIns="0" rIns="0">
            <a:spAutoFit/>
          </a:bodyPr>
          <a:lstStyle/>
          <a:p>
            <a:pPr algn="ctr">
              <a:lnSpc>
                <a:spcPts val="3947"/>
              </a:lnSpc>
            </a:pPr>
            <a:r>
              <a:rPr lang="en-US" sz="2819" b="true">
                <a:solidFill>
                  <a:srgbClr val="FFFFFF"/>
                </a:solidFill>
                <a:latin typeface="TT Interphases Bold"/>
                <a:ea typeface="TT Interphases Bold"/>
                <a:cs typeface="TT Interphases Bold"/>
                <a:sym typeface="TT Interphases Bold"/>
              </a:rPr>
              <a:t>DOCENTE</a:t>
            </a:r>
          </a:p>
          <a:p>
            <a:pPr algn="ctr">
              <a:lnSpc>
                <a:spcPts val="3947"/>
              </a:lnSpc>
            </a:pPr>
            <a:r>
              <a:rPr lang="en-US" sz="2819">
                <a:solidFill>
                  <a:srgbClr val="FFFFFF"/>
                </a:solidFill>
                <a:latin typeface="TT Interphases"/>
                <a:ea typeface="TT Interphases"/>
                <a:cs typeface="TT Interphases"/>
                <a:sym typeface="TT Interphases"/>
              </a:rPr>
              <a:t>Mallén González González</a:t>
            </a:r>
          </a:p>
        </p:txBody>
      </p:sp>
      <p:sp>
        <p:nvSpPr>
          <p:cNvPr name="TextBox 12" id="12"/>
          <p:cNvSpPr txBox="true"/>
          <p:nvPr/>
        </p:nvSpPr>
        <p:spPr>
          <a:xfrm rot="0">
            <a:off x="5230713" y="5100321"/>
            <a:ext cx="7491186" cy="1957199"/>
          </a:xfrm>
          <a:prstGeom prst="rect">
            <a:avLst/>
          </a:prstGeom>
        </p:spPr>
        <p:txBody>
          <a:bodyPr anchor="t" rtlCol="false" tIns="0" lIns="0" bIns="0" rIns="0">
            <a:spAutoFit/>
          </a:bodyPr>
          <a:lstStyle/>
          <a:p>
            <a:pPr algn="ctr">
              <a:lnSpc>
                <a:spcPts val="3947"/>
              </a:lnSpc>
            </a:pPr>
            <a:r>
              <a:rPr lang="en-US" sz="2819" b="true">
                <a:solidFill>
                  <a:srgbClr val="FFFFFF"/>
                </a:solidFill>
                <a:latin typeface="TT Interphases Bold"/>
                <a:ea typeface="TT Interphases Bold"/>
                <a:cs typeface="TT Interphases Bold"/>
                <a:sym typeface="TT Interphases Bold"/>
              </a:rPr>
              <a:t>Integrantes</a:t>
            </a:r>
          </a:p>
          <a:p>
            <a:pPr algn="ctr">
              <a:lnSpc>
                <a:spcPts val="3947"/>
              </a:lnSpc>
            </a:pPr>
            <a:r>
              <a:rPr lang="en-US" sz="2819">
                <a:solidFill>
                  <a:srgbClr val="FFFFFF"/>
                </a:solidFill>
                <a:latin typeface="TT Interphases"/>
                <a:ea typeface="TT Interphases"/>
                <a:cs typeface="TT Interphases"/>
                <a:sym typeface="TT Interphases"/>
              </a:rPr>
              <a:t>José Acevedo Zamorano</a:t>
            </a:r>
          </a:p>
          <a:p>
            <a:pPr algn="ctr">
              <a:lnSpc>
                <a:spcPts val="3947"/>
              </a:lnSpc>
            </a:pPr>
            <a:r>
              <a:rPr lang="en-US" sz="2819">
                <a:solidFill>
                  <a:srgbClr val="FFFFFF"/>
                </a:solidFill>
                <a:latin typeface="TT Interphases"/>
                <a:ea typeface="TT Interphases"/>
                <a:cs typeface="TT Interphases"/>
                <a:sym typeface="TT Interphases"/>
              </a:rPr>
              <a:t>Sebastián Revoco Fuentes</a:t>
            </a:r>
          </a:p>
          <a:p>
            <a:pPr algn="ctr">
              <a:lnSpc>
                <a:spcPts val="3947"/>
              </a:lnSpc>
            </a:pPr>
            <a:r>
              <a:rPr lang="en-US" sz="2819">
                <a:solidFill>
                  <a:srgbClr val="FFFFFF"/>
                </a:solidFill>
                <a:latin typeface="TT Interphases"/>
                <a:ea typeface="TT Interphases"/>
                <a:cs typeface="TT Interphases"/>
                <a:sym typeface="TT Interphases"/>
              </a:rPr>
              <a:t>Benjamín  Cerón de la Fuente</a:t>
            </a:r>
          </a:p>
        </p:txBody>
      </p:sp>
      <p:sp>
        <p:nvSpPr>
          <p:cNvPr name="TextBox 13" id="13"/>
          <p:cNvSpPr txBox="true"/>
          <p:nvPr/>
        </p:nvSpPr>
        <p:spPr>
          <a:xfrm rot="0">
            <a:off x="5230713" y="7647579"/>
            <a:ext cx="7491186" cy="1957199"/>
          </a:xfrm>
          <a:prstGeom prst="rect">
            <a:avLst/>
          </a:prstGeom>
        </p:spPr>
        <p:txBody>
          <a:bodyPr anchor="t" rtlCol="false" tIns="0" lIns="0" bIns="0" rIns="0">
            <a:spAutoFit/>
          </a:bodyPr>
          <a:lstStyle/>
          <a:p>
            <a:pPr algn="ctr">
              <a:lnSpc>
                <a:spcPts val="3947"/>
              </a:lnSpc>
            </a:pPr>
            <a:r>
              <a:rPr lang="en-US" sz="2819" b="true">
                <a:solidFill>
                  <a:srgbClr val="FFFFFF"/>
                </a:solidFill>
                <a:latin typeface="TT Interphases Bold"/>
                <a:ea typeface="TT Interphases Bold"/>
                <a:cs typeface="TT Interphases Bold"/>
                <a:sym typeface="TT Interphases Bold"/>
              </a:rPr>
              <a:t>DUOC UC SAN BERNARDO</a:t>
            </a:r>
          </a:p>
          <a:p>
            <a:pPr algn="ctr">
              <a:lnSpc>
                <a:spcPts val="3947"/>
              </a:lnSpc>
            </a:pPr>
            <a:r>
              <a:rPr lang="en-US" sz="2819">
                <a:solidFill>
                  <a:srgbClr val="FFFFFF"/>
                </a:solidFill>
                <a:latin typeface="TT Interphases"/>
                <a:ea typeface="TT Interphases"/>
                <a:cs typeface="TT Interphases"/>
                <a:sym typeface="TT Interphases"/>
              </a:rPr>
              <a:t>Escuela de Informática y telecomunicaciones</a:t>
            </a:r>
          </a:p>
          <a:p>
            <a:pPr algn="ctr">
              <a:lnSpc>
                <a:spcPts val="3947"/>
              </a:lnSpc>
            </a:pPr>
            <a:r>
              <a:rPr lang="en-US" sz="2819">
                <a:solidFill>
                  <a:srgbClr val="FFFFFF"/>
                </a:solidFill>
                <a:latin typeface="TT Interphases"/>
                <a:ea typeface="TT Interphases"/>
                <a:cs typeface="TT Interphases"/>
                <a:sym typeface="TT Interphases"/>
              </a:rPr>
              <a:t>Carrera: Ingeniería en Informática</a:t>
            </a:r>
          </a:p>
          <a:p>
            <a:pPr algn="ctr">
              <a:lnSpc>
                <a:spcPts val="3947"/>
              </a:lnSpc>
            </a:pPr>
            <a:r>
              <a:rPr lang="en-US" sz="2819">
                <a:solidFill>
                  <a:srgbClr val="FFFFFF"/>
                </a:solidFill>
                <a:latin typeface="TT Interphases"/>
                <a:ea typeface="TT Interphases"/>
                <a:cs typeface="TT Interphases"/>
                <a:sym typeface="TT Interphases"/>
              </a:rPr>
              <a:t>Año: 2025 </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18666"/>
            </a:stretch>
          </a:blipFill>
        </p:spPr>
      </p:sp>
      <p:grpSp>
        <p:nvGrpSpPr>
          <p:cNvPr name="Group 3" id="3"/>
          <p:cNvGrpSpPr/>
          <p:nvPr/>
        </p:nvGrpSpPr>
        <p:grpSpPr>
          <a:xfrm rot="5400000">
            <a:off x="5323702" y="-2791889"/>
            <a:ext cx="7640596" cy="20739065"/>
            <a:chOff x="0" y="0"/>
            <a:chExt cx="2012338" cy="5462141"/>
          </a:xfrm>
        </p:grpSpPr>
        <p:sp>
          <p:nvSpPr>
            <p:cNvPr name="Freeform 4" id="4"/>
            <p:cNvSpPr/>
            <p:nvPr/>
          </p:nvSpPr>
          <p:spPr>
            <a:xfrm flipH="false" flipV="false" rot="0">
              <a:off x="0" y="0"/>
              <a:ext cx="2012338" cy="5462141"/>
            </a:xfrm>
            <a:custGeom>
              <a:avLst/>
              <a:gdLst/>
              <a:ahLst/>
              <a:cxnLst/>
              <a:rect r="r" b="b" t="t" l="l"/>
              <a:pathLst>
                <a:path h="5462141" w="2012338">
                  <a:moveTo>
                    <a:pt x="28371" y="0"/>
                  </a:moveTo>
                  <a:lnTo>
                    <a:pt x="1983967" y="0"/>
                  </a:lnTo>
                  <a:cubicBezTo>
                    <a:pt x="1999636" y="0"/>
                    <a:pt x="2012338" y="12702"/>
                    <a:pt x="2012338" y="28371"/>
                  </a:cubicBezTo>
                  <a:lnTo>
                    <a:pt x="2012338" y="5433769"/>
                  </a:lnTo>
                  <a:cubicBezTo>
                    <a:pt x="2012338" y="5449438"/>
                    <a:pt x="1999636" y="5462141"/>
                    <a:pt x="1983967" y="5462141"/>
                  </a:cubicBezTo>
                  <a:lnTo>
                    <a:pt x="28371" y="5462141"/>
                  </a:lnTo>
                  <a:cubicBezTo>
                    <a:pt x="12702" y="5462141"/>
                    <a:pt x="0" y="5449438"/>
                    <a:pt x="0" y="5433769"/>
                  </a:cubicBezTo>
                  <a:lnTo>
                    <a:pt x="0" y="28371"/>
                  </a:lnTo>
                  <a:cubicBezTo>
                    <a:pt x="0" y="12702"/>
                    <a:pt x="12702" y="0"/>
                    <a:pt x="28371" y="0"/>
                  </a:cubicBezTo>
                  <a:close/>
                </a:path>
              </a:pathLst>
            </a:custGeom>
            <a:solidFill>
              <a:srgbClr val="000A1F">
                <a:alpha val="60000"/>
              </a:srgbClr>
            </a:solidFill>
          </p:spPr>
        </p:sp>
        <p:sp>
          <p:nvSpPr>
            <p:cNvPr name="TextBox 5" id="5"/>
            <p:cNvSpPr txBox="true"/>
            <p:nvPr/>
          </p:nvSpPr>
          <p:spPr>
            <a:xfrm>
              <a:off x="0" y="-38100"/>
              <a:ext cx="2012338" cy="5500241"/>
            </a:xfrm>
            <a:prstGeom prst="rect">
              <a:avLst/>
            </a:prstGeom>
          </p:spPr>
          <p:txBody>
            <a:bodyPr anchor="ctr" rtlCol="false" tIns="50800" lIns="50800" bIns="50800" rIns="50800"/>
            <a:lstStyle/>
            <a:p>
              <a:pPr algn="ctr">
                <a:lnSpc>
                  <a:spcPts val="1774"/>
                </a:lnSpc>
              </a:pPr>
            </a:p>
          </p:txBody>
        </p:sp>
      </p:grpSp>
      <p:sp>
        <p:nvSpPr>
          <p:cNvPr name="TextBox 6" id="6"/>
          <p:cNvSpPr txBox="true"/>
          <p:nvPr/>
        </p:nvSpPr>
        <p:spPr>
          <a:xfrm rot="0">
            <a:off x="1505249" y="4454865"/>
            <a:ext cx="4827216" cy="495300"/>
          </a:xfrm>
          <a:prstGeom prst="rect">
            <a:avLst/>
          </a:prstGeom>
        </p:spPr>
        <p:txBody>
          <a:bodyPr anchor="t" rtlCol="false" tIns="0" lIns="0" bIns="0" rIns="0">
            <a:spAutoFit/>
          </a:bodyPr>
          <a:lstStyle/>
          <a:p>
            <a:pPr algn="l" marL="0" indent="0" lvl="0">
              <a:lnSpc>
                <a:spcPts val="4199"/>
              </a:lnSpc>
              <a:spcBef>
                <a:spcPct val="0"/>
              </a:spcBef>
            </a:pPr>
            <a:r>
              <a:rPr lang="en-US" b="true" sz="2999">
                <a:solidFill>
                  <a:srgbClr val="000000"/>
                </a:solidFill>
                <a:latin typeface="Muli Ultra-Bold"/>
                <a:ea typeface="Muli Ultra-Bold"/>
                <a:cs typeface="Muli Ultra-Bold"/>
                <a:sym typeface="Muli Ultra-Bold"/>
              </a:rPr>
              <a:t>SCRUM</a:t>
            </a:r>
          </a:p>
        </p:txBody>
      </p:sp>
      <p:sp>
        <p:nvSpPr>
          <p:cNvPr name="TextBox 7" id="7"/>
          <p:cNvSpPr txBox="true"/>
          <p:nvPr/>
        </p:nvSpPr>
        <p:spPr>
          <a:xfrm rot="0">
            <a:off x="1762541" y="5274060"/>
            <a:ext cx="6438858" cy="3178492"/>
          </a:xfrm>
          <a:prstGeom prst="rect">
            <a:avLst/>
          </a:prstGeom>
        </p:spPr>
        <p:txBody>
          <a:bodyPr anchor="t" rtlCol="false" tIns="0" lIns="0" bIns="0" rIns="0">
            <a:spAutoFit/>
          </a:bodyPr>
          <a:lstStyle/>
          <a:p>
            <a:pPr algn="l" marL="0" indent="0" lvl="0">
              <a:lnSpc>
                <a:spcPts val="3622"/>
              </a:lnSpc>
            </a:pPr>
            <a:r>
              <a:rPr lang="en-US" sz="2250" spc="20">
                <a:solidFill>
                  <a:srgbClr val="FFFFFF"/>
                </a:solidFill>
                <a:latin typeface="TT Interphases"/>
                <a:ea typeface="TT Interphases"/>
                <a:cs typeface="TT Interphases"/>
                <a:sym typeface="TT Interphases"/>
              </a:rPr>
              <a:t>Utilizam</a:t>
            </a:r>
            <a:r>
              <a:rPr lang="en-US" sz="2250" spc="20" strike="noStrike" u="none">
                <a:solidFill>
                  <a:srgbClr val="FFFFFF"/>
                </a:solidFill>
                <a:latin typeface="TT Interphases"/>
                <a:ea typeface="TT Interphases"/>
                <a:cs typeface="TT Interphases"/>
                <a:sym typeface="TT Interphases"/>
              </a:rPr>
              <a:t>os Scrum, una metodología ágil que nos permitió trabajar de forma iterativa e incremental, además nos organizamos en Sprint de cada semana, donde planificamos, desarrollamos y revisamos el avance de forma constante, por lo que esto nos dio la flexibilidad para adaptarnos a los cambios y entregar valor de manera continua.</a:t>
            </a:r>
          </a:p>
        </p:txBody>
      </p:sp>
      <p:grpSp>
        <p:nvGrpSpPr>
          <p:cNvPr name="Group 8" id="8"/>
          <p:cNvGrpSpPr/>
          <p:nvPr/>
        </p:nvGrpSpPr>
        <p:grpSpPr>
          <a:xfrm rot="5400000">
            <a:off x="3110340" y="-3925931"/>
            <a:ext cx="4127957" cy="8291237"/>
            <a:chOff x="0" y="0"/>
            <a:chExt cx="1087198" cy="2183700"/>
          </a:xfrm>
        </p:grpSpPr>
        <p:sp>
          <p:nvSpPr>
            <p:cNvPr name="Freeform 9" id="9"/>
            <p:cNvSpPr/>
            <p:nvPr/>
          </p:nvSpPr>
          <p:spPr>
            <a:xfrm flipH="false" flipV="false" rot="0">
              <a:off x="0" y="0"/>
              <a:ext cx="1087198" cy="2183700"/>
            </a:xfrm>
            <a:custGeom>
              <a:avLst/>
              <a:gdLst/>
              <a:ahLst/>
              <a:cxnLst/>
              <a:rect r="r" b="b" t="t" l="l"/>
              <a:pathLst>
                <a:path h="2183700" w="1087198">
                  <a:moveTo>
                    <a:pt x="52514" y="0"/>
                  </a:moveTo>
                  <a:lnTo>
                    <a:pt x="1034685" y="0"/>
                  </a:lnTo>
                  <a:cubicBezTo>
                    <a:pt x="1063687" y="0"/>
                    <a:pt x="1087198" y="23511"/>
                    <a:pt x="1087198" y="52514"/>
                  </a:cubicBezTo>
                  <a:lnTo>
                    <a:pt x="1087198" y="2131187"/>
                  </a:lnTo>
                  <a:cubicBezTo>
                    <a:pt x="1087198" y="2145114"/>
                    <a:pt x="1081666" y="2158471"/>
                    <a:pt x="1071818" y="2168319"/>
                  </a:cubicBezTo>
                  <a:cubicBezTo>
                    <a:pt x="1061969" y="2178168"/>
                    <a:pt x="1048612" y="2183700"/>
                    <a:pt x="1034685" y="2183700"/>
                  </a:cubicBezTo>
                  <a:lnTo>
                    <a:pt x="52514" y="2183700"/>
                  </a:lnTo>
                  <a:cubicBezTo>
                    <a:pt x="38586" y="2183700"/>
                    <a:pt x="25229" y="2178168"/>
                    <a:pt x="15381" y="2168319"/>
                  </a:cubicBezTo>
                  <a:cubicBezTo>
                    <a:pt x="5533" y="2158471"/>
                    <a:pt x="0" y="2145114"/>
                    <a:pt x="0" y="2131187"/>
                  </a:cubicBezTo>
                  <a:lnTo>
                    <a:pt x="0" y="52514"/>
                  </a:lnTo>
                  <a:cubicBezTo>
                    <a:pt x="0" y="23511"/>
                    <a:pt x="23511" y="0"/>
                    <a:pt x="52514" y="0"/>
                  </a:cubicBezTo>
                  <a:close/>
                </a:path>
              </a:pathLst>
            </a:custGeom>
            <a:solidFill>
              <a:srgbClr val="000A1F">
                <a:alpha val="60000"/>
              </a:srgbClr>
            </a:solidFill>
          </p:spPr>
        </p:sp>
        <p:sp>
          <p:nvSpPr>
            <p:cNvPr name="TextBox 10" id="10"/>
            <p:cNvSpPr txBox="true"/>
            <p:nvPr/>
          </p:nvSpPr>
          <p:spPr>
            <a:xfrm>
              <a:off x="0" y="-38100"/>
              <a:ext cx="1087198" cy="2221800"/>
            </a:xfrm>
            <a:prstGeom prst="rect">
              <a:avLst/>
            </a:prstGeom>
          </p:spPr>
          <p:txBody>
            <a:bodyPr anchor="ctr" rtlCol="false" tIns="50800" lIns="50800" bIns="50800" rIns="50800"/>
            <a:lstStyle/>
            <a:p>
              <a:pPr algn="ctr">
                <a:lnSpc>
                  <a:spcPts val="1774"/>
                </a:lnSpc>
              </a:pPr>
            </a:p>
          </p:txBody>
        </p:sp>
      </p:grpSp>
      <p:sp>
        <p:nvSpPr>
          <p:cNvPr name="TextBox 11" id="11"/>
          <p:cNvSpPr txBox="true"/>
          <p:nvPr/>
        </p:nvSpPr>
        <p:spPr>
          <a:xfrm rot="0">
            <a:off x="1138496" y="622859"/>
            <a:ext cx="8071646" cy="802157"/>
          </a:xfrm>
          <a:prstGeom prst="rect">
            <a:avLst/>
          </a:prstGeom>
        </p:spPr>
        <p:txBody>
          <a:bodyPr anchor="t" rtlCol="false" tIns="0" lIns="0" bIns="0" rIns="0">
            <a:spAutoFit/>
          </a:bodyPr>
          <a:lstStyle/>
          <a:p>
            <a:pPr algn="ctr" marL="0" indent="0" lvl="0">
              <a:lnSpc>
                <a:spcPts val="6472"/>
              </a:lnSpc>
              <a:spcBef>
                <a:spcPct val="0"/>
              </a:spcBef>
            </a:pPr>
            <a:r>
              <a:rPr lang="en-US" b="true" sz="5220" spc="99">
                <a:solidFill>
                  <a:srgbClr val="FFFFFF"/>
                </a:solidFill>
                <a:latin typeface="Muli Heavy"/>
                <a:ea typeface="Muli Heavy"/>
                <a:cs typeface="Muli Heavy"/>
                <a:sym typeface="Muli Heavy"/>
              </a:rPr>
              <a:t>METODOLOGIA</a:t>
            </a:r>
          </a:p>
        </p:txBody>
      </p:sp>
      <p:sp>
        <p:nvSpPr>
          <p:cNvPr name="TextBox 12" id="12"/>
          <p:cNvSpPr txBox="true"/>
          <p:nvPr/>
        </p:nvSpPr>
        <p:spPr>
          <a:xfrm rot="0">
            <a:off x="9884154" y="4454865"/>
            <a:ext cx="4827216" cy="495300"/>
          </a:xfrm>
          <a:prstGeom prst="rect">
            <a:avLst/>
          </a:prstGeom>
        </p:spPr>
        <p:txBody>
          <a:bodyPr anchor="t" rtlCol="false" tIns="0" lIns="0" bIns="0" rIns="0">
            <a:spAutoFit/>
          </a:bodyPr>
          <a:lstStyle/>
          <a:p>
            <a:pPr algn="l" marL="0" indent="0" lvl="0">
              <a:lnSpc>
                <a:spcPts val="4199"/>
              </a:lnSpc>
              <a:spcBef>
                <a:spcPct val="0"/>
              </a:spcBef>
            </a:pPr>
            <a:r>
              <a:rPr lang="en-US" b="true" sz="2999">
                <a:solidFill>
                  <a:srgbClr val="000000"/>
                </a:solidFill>
                <a:latin typeface="Muli Ultra-Bold"/>
                <a:ea typeface="Muli Ultra-Bold"/>
                <a:cs typeface="Muli Ultra-Bold"/>
                <a:sym typeface="Muli Ultra-Bold"/>
              </a:rPr>
              <a:t>¿</a:t>
            </a:r>
            <a:r>
              <a:rPr lang="en-US" b="true" sz="2999">
                <a:solidFill>
                  <a:srgbClr val="000000"/>
                </a:solidFill>
                <a:latin typeface="Muli Ultra-Bold"/>
                <a:ea typeface="Muli Ultra-Bold"/>
                <a:cs typeface="Muli Ultra-Bold"/>
                <a:sym typeface="Muli Ultra-Bold"/>
              </a:rPr>
              <a:t>Cómo Trabajamos?</a:t>
            </a:r>
          </a:p>
        </p:txBody>
      </p:sp>
      <p:sp>
        <p:nvSpPr>
          <p:cNvPr name="TextBox 13" id="13"/>
          <p:cNvSpPr txBox="true"/>
          <p:nvPr/>
        </p:nvSpPr>
        <p:spPr>
          <a:xfrm rot="0">
            <a:off x="10428975" y="5274060"/>
            <a:ext cx="6438858" cy="2721289"/>
          </a:xfrm>
          <a:prstGeom prst="rect">
            <a:avLst/>
          </a:prstGeom>
        </p:spPr>
        <p:txBody>
          <a:bodyPr anchor="t" rtlCol="false" tIns="0" lIns="0" bIns="0" rIns="0">
            <a:spAutoFit/>
          </a:bodyPr>
          <a:lstStyle/>
          <a:p>
            <a:pPr algn="l" marL="485776" indent="-242888" lvl="1">
              <a:lnSpc>
                <a:spcPts val="3622"/>
              </a:lnSpc>
              <a:buFont typeface="Arial"/>
              <a:buChar char="•"/>
            </a:pPr>
            <a:r>
              <a:rPr lang="en-US" sz="2250" spc="20">
                <a:solidFill>
                  <a:srgbClr val="FFFFFF"/>
                </a:solidFill>
                <a:latin typeface="TT Interphases"/>
                <a:ea typeface="TT Interphases"/>
                <a:cs typeface="TT Interphases"/>
                <a:sym typeface="TT Interphases"/>
              </a:rPr>
              <a:t>R</a:t>
            </a:r>
            <a:r>
              <a:rPr lang="en-US" sz="2250" spc="20" strike="noStrike" u="none">
                <a:solidFill>
                  <a:srgbClr val="FFFFFF"/>
                </a:solidFill>
                <a:latin typeface="TT Interphases"/>
                <a:ea typeface="TT Interphases"/>
                <a:cs typeface="TT Interphases"/>
                <a:sym typeface="TT Interphases"/>
              </a:rPr>
              <a:t>euniones diarias con el Product Owner para coordinar avances.</a:t>
            </a:r>
          </a:p>
          <a:p>
            <a:pPr algn="l" marL="485776" indent="-242888" lvl="1">
              <a:lnSpc>
                <a:spcPts val="3622"/>
              </a:lnSpc>
              <a:buFont typeface="Arial"/>
              <a:buChar char="•"/>
            </a:pPr>
            <a:r>
              <a:rPr lang="en-US" sz="2250" spc="20" strike="noStrike" u="none">
                <a:solidFill>
                  <a:srgbClr val="FFFFFF"/>
                </a:solidFill>
                <a:latin typeface="TT Interphases"/>
                <a:ea typeface="TT Interphases"/>
                <a:cs typeface="TT Interphases"/>
                <a:sym typeface="TT Interphases"/>
              </a:rPr>
              <a:t>planificar</a:t>
            </a:r>
            <a:r>
              <a:rPr lang="en-US" sz="2250" spc="20" strike="noStrike" u="none">
                <a:solidFill>
                  <a:srgbClr val="FFFFFF"/>
                </a:solidFill>
                <a:latin typeface="TT Interphases"/>
                <a:ea typeface="TT Interphases"/>
                <a:cs typeface="TT Interphases"/>
                <a:sym typeface="TT Interphases"/>
              </a:rPr>
              <a:t> al inicio de cada sprint para definir las tareas.</a:t>
            </a:r>
          </a:p>
          <a:p>
            <a:pPr algn="l" marL="485776" indent="-242888" lvl="1">
              <a:lnSpc>
                <a:spcPts val="3622"/>
              </a:lnSpc>
              <a:buFont typeface="Arial"/>
              <a:buChar char="•"/>
            </a:pPr>
            <a:r>
              <a:rPr lang="en-US" sz="2250" spc="20" strike="noStrike" u="none">
                <a:solidFill>
                  <a:srgbClr val="FFFFFF"/>
                </a:solidFill>
                <a:latin typeface="TT Interphases"/>
                <a:ea typeface="TT Interphases"/>
                <a:cs typeface="TT Interphases"/>
                <a:sym typeface="TT Interphases"/>
              </a:rPr>
              <a:t>Revisiones al final para mostrar el incremento funcional.</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18666"/>
            </a:stretch>
          </a:blipFill>
        </p:spPr>
      </p:sp>
      <p:grpSp>
        <p:nvGrpSpPr>
          <p:cNvPr name="Group 3" id="3"/>
          <p:cNvGrpSpPr/>
          <p:nvPr/>
        </p:nvGrpSpPr>
        <p:grpSpPr>
          <a:xfrm rot="5400000">
            <a:off x="5323702" y="-855652"/>
            <a:ext cx="7640596" cy="20739065"/>
            <a:chOff x="0" y="0"/>
            <a:chExt cx="2012338" cy="5462141"/>
          </a:xfrm>
        </p:grpSpPr>
        <p:sp>
          <p:nvSpPr>
            <p:cNvPr name="Freeform 4" id="4"/>
            <p:cNvSpPr/>
            <p:nvPr/>
          </p:nvSpPr>
          <p:spPr>
            <a:xfrm flipH="false" flipV="false" rot="0">
              <a:off x="0" y="0"/>
              <a:ext cx="2012338" cy="5462141"/>
            </a:xfrm>
            <a:custGeom>
              <a:avLst/>
              <a:gdLst/>
              <a:ahLst/>
              <a:cxnLst/>
              <a:rect r="r" b="b" t="t" l="l"/>
              <a:pathLst>
                <a:path h="5462141" w="2012338">
                  <a:moveTo>
                    <a:pt x="28371" y="0"/>
                  </a:moveTo>
                  <a:lnTo>
                    <a:pt x="1983967" y="0"/>
                  </a:lnTo>
                  <a:cubicBezTo>
                    <a:pt x="1999636" y="0"/>
                    <a:pt x="2012338" y="12702"/>
                    <a:pt x="2012338" y="28371"/>
                  </a:cubicBezTo>
                  <a:lnTo>
                    <a:pt x="2012338" y="5433769"/>
                  </a:lnTo>
                  <a:cubicBezTo>
                    <a:pt x="2012338" y="5449438"/>
                    <a:pt x="1999636" y="5462141"/>
                    <a:pt x="1983967" y="5462141"/>
                  </a:cubicBezTo>
                  <a:lnTo>
                    <a:pt x="28371" y="5462141"/>
                  </a:lnTo>
                  <a:cubicBezTo>
                    <a:pt x="12702" y="5462141"/>
                    <a:pt x="0" y="5449438"/>
                    <a:pt x="0" y="5433769"/>
                  </a:cubicBezTo>
                  <a:lnTo>
                    <a:pt x="0" y="28371"/>
                  </a:lnTo>
                  <a:cubicBezTo>
                    <a:pt x="0" y="12702"/>
                    <a:pt x="12702" y="0"/>
                    <a:pt x="28371" y="0"/>
                  </a:cubicBezTo>
                  <a:close/>
                </a:path>
              </a:pathLst>
            </a:custGeom>
            <a:solidFill>
              <a:srgbClr val="000A1F">
                <a:alpha val="60000"/>
              </a:srgbClr>
            </a:solidFill>
          </p:spPr>
        </p:sp>
        <p:sp>
          <p:nvSpPr>
            <p:cNvPr name="TextBox 5" id="5"/>
            <p:cNvSpPr txBox="true"/>
            <p:nvPr/>
          </p:nvSpPr>
          <p:spPr>
            <a:xfrm>
              <a:off x="0" y="-38100"/>
              <a:ext cx="2012338" cy="5500241"/>
            </a:xfrm>
            <a:prstGeom prst="rect">
              <a:avLst/>
            </a:prstGeom>
          </p:spPr>
          <p:txBody>
            <a:bodyPr anchor="ctr" rtlCol="false" tIns="50800" lIns="50800" bIns="50800" rIns="50800"/>
            <a:lstStyle/>
            <a:p>
              <a:pPr algn="ctr">
                <a:lnSpc>
                  <a:spcPts val="1774"/>
                </a:lnSpc>
              </a:pPr>
            </a:p>
          </p:txBody>
        </p:sp>
      </p:grpSp>
      <p:grpSp>
        <p:nvGrpSpPr>
          <p:cNvPr name="Group 6" id="6"/>
          <p:cNvGrpSpPr/>
          <p:nvPr/>
        </p:nvGrpSpPr>
        <p:grpSpPr>
          <a:xfrm rot="0">
            <a:off x="1090915" y="6478792"/>
            <a:ext cx="927508" cy="958615"/>
            <a:chOff x="0" y="0"/>
            <a:chExt cx="716657" cy="740693"/>
          </a:xfrm>
        </p:grpSpPr>
        <p:sp>
          <p:nvSpPr>
            <p:cNvPr name="Freeform 7" id="7"/>
            <p:cNvSpPr/>
            <p:nvPr/>
          </p:nvSpPr>
          <p:spPr>
            <a:xfrm flipH="false" flipV="false" rot="0">
              <a:off x="0" y="0"/>
              <a:ext cx="716657" cy="740693"/>
            </a:xfrm>
            <a:custGeom>
              <a:avLst/>
              <a:gdLst/>
              <a:ahLst/>
              <a:cxnLst/>
              <a:rect r="r" b="b" t="t" l="l"/>
              <a:pathLst>
                <a:path h="740693" w="716657">
                  <a:moveTo>
                    <a:pt x="250410" y="0"/>
                  </a:moveTo>
                  <a:lnTo>
                    <a:pt x="466247" y="0"/>
                  </a:lnTo>
                  <a:cubicBezTo>
                    <a:pt x="532660" y="0"/>
                    <a:pt x="596353" y="26382"/>
                    <a:pt x="643314" y="73343"/>
                  </a:cubicBezTo>
                  <a:cubicBezTo>
                    <a:pt x="690275" y="120305"/>
                    <a:pt x="716657" y="183997"/>
                    <a:pt x="716657" y="250410"/>
                  </a:cubicBezTo>
                  <a:lnTo>
                    <a:pt x="716657" y="490283"/>
                  </a:lnTo>
                  <a:cubicBezTo>
                    <a:pt x="716657" y="556696"/>
                    <a:pt x="690275" y="620389"/>
                    <a:pt x="643314" y="667350"/>
                  </a:cubicBezTo>
                  <a:cubicBezTo>
                    <a:pt x="596353" y="714311"/>
                    <a:pt x="532660" y="740693"/>
                    <a:pt x="466247" y="740693"/>
                  </a:cubicBezTo>
                  <a:lnTo>
                    <a:pt x="250410" y="740693"/>
                  </a:lnTo>
                  <a:cubicBezTo>
                    <a:pt x="183997" y="740693"/>
                    <a:pt x="120305" y="714311"/>
                    <a:pt x="73343" y="667350"/>
                  </a:cubicBezTo>
                  <a:cubicBezTo>
                    <a:pt x="26382" y="620389"/>
                    <a:pt x="0" y="556696"/>
                    <a:pt x="0" y="490283"/>
                  </a:cubicBezTo>
                  <a:lnTo>
                    <a:pt x="0" y="250410"/>
                  </a:lnTo>
                  <a:cubicBezTo>
                    <a:pt x="0" y="183997"/>
                    <a:pt x="26382" y="120305"/>
                    <a:pt x="73343" y="73343"/>
                  </a:cubicBezTo>
                  <a:cubicBezTo>
                    <a:pt x="120305" y="26382"/>
                    <a:pt x="183997" y="0"/>
                    <a:pt x="250410" y="0"/>
                  </a:cubicBezTo>
                  <a:close/>
                </a:path>
              </a:pathLst>
            </a:custGeom>
            <a:solidFill>
              <a:srgbClr val="FFFFFF"/>
            </a:solidFill>
            <a:ln cap="rnd">
              <a:noFill/>
              <a:prstDash val="solid"/>
              <a:round/>
            </a:ln>
          </p:spPr>
        </p:sp>
        <p:sp>
          <p:nvSpPr>
            <p:cNvPr name="TextBox 8" id="8"/>
            <p:cNvSpPr txBox="true"/>
            <p:nvPr/>
          </p:nvSpPr>
          <p:spPr>
            <a:xfrm>
              <a:off x="0" y="-19050"/>
              <a:ext cx="716657" cy="759743"/>
            </a:xfrm>
            <a:prstGeom prst="rect">
              <a:avLst/>
            </a:prstGeom>
          </p:spPr>
          <p:txBody>
            <a:bodyPr anchor="ctr" rtlCol="false" tIns="26301" lIns="26301" bIns="26301" rIns="26301"/>
            <a:lstStyle/>
            <a:p>
              <a:pPr algn="ctr">
                <a:lnSpc>
                  <a:spcPts val="1377"/>
                </a:lnSpc>
              </a:pPr>
            </a:p>
          </p:txBody>
        </p:sp>
      </p:grpSp>
      <p:grpSp>
        <p:nvGrpSpPr>
          <p:cNvPr name="Group 9" id="9"/>
          <p:cNvGrpSpPr/>
          <p:nvPr/>
        </p:nvGrpSpPr>
        <p:grpSpPr>
          <a:xfrm rot="0">
            <a:off x="6730392" y="6478792"/>
            <a:ext cx="927508" cy="958615"/>
            <a:chOff x="0" y="0"/>
            <a:chExt cx="716657" cy="740693"/>
          </a:xfrm>
        </p:grpSpPr>
        <p:sp>
          <p:nvSpPr>
            <p:cNvPr name="Freeform 10" id="10"/>
            <p:cNvSpPr/>
            <p:nvPr/>
          </p:nvSpPr>
          <p:spPr>
            <a:xfrm flipH="false" flipV="false" rot="0">
              <a:off x="0" y="0"/>
              <a:ext cx="716657" cy="740693"/>
            </a:xfrm>
            <a:custGeom>
              <a:avLst/>
              <a:gdLst/>
              <a:ahLst/>
              <a:cxnLst/>
              <a:rect r="r" b="b" t="t" l="l"/>
              <a:pathLst>
                <a:path h="740693" w="716657">
                  <a:moveTo>
                    <a:pt x="250410" y="0"/>
                  </a:moveTo>
                  <a:lnTo>
                    <a:pt x="466247" y="0"/>
                  </a:lnTo>
                  <a:cubicBezTo>
                    <a:pt x="532660" y="0"/>
                    <a:pt x="596353" y="26382"/>
                    <a:pt x="643314" y="73343"/>
                  </a:cubicBezTo>
                  <a:cubicBezTo>
                    <a:pt x="690275" y="120305"/>
                    <a:pt x="716657" y="183997"/>
                    <a:pt x="716657" y="250410"/>
                  </a:cubicBezTo>
                  <a:lnTo>
                    <a:pt x="716657" y="490283"/>
                  </a:lnTo>
                  <a:cubicBezTo>
                    <a:pt x="716657" y="556696"/>
                    <a:pt x="690275" y="620389"/>
                    <a:pt x="643314" y="667350"/>
                  </a:cubicBezTo>
                  <a:cubicBezTo>
                    <a:pt x="596353" y="714311"/>
                    <a:pt x="532660" y="740693"/>
                    <a:pt x="466247" y="740693"/>
                  </a:cubicBezTo>
                  <a:lnTo>
                    <a:pt x="250410" y="740693"/>
                  </a:lnTo>
                  <a:cubicBezTo>
                    <a:pt x="183997" y="740693"/>
                    <a:pt x="120305" y="714311"/>
                    <a:pt x="73343" y="667350"/>
                  </a:cubicBezTo>
                  <a:cubicBezTo>
                    <a:pt x="26382" y="620389"/>
                    <a:pt x="0" y="556696"/>
                    <a:pt x="0" y="490283"/>
                  </a:cubicBezTo>
                  <a:lnTo>
                    <a:pt x="0" y="250410"/>
                  </a:lnTo>
                  <a:cubicBezTo>
                    <a:pt x="0" y="183997"/>
                    <a:pt x="26382" y="120305"/>
                    <a:pt x="73343" y="73343"/>
                  </a:cubicBezTo>
                  <a:cubicBezTo>
                    <a:pt x="120305" y="26382"/>
                    <a:pt x="183997" y="0"/>
                    <a:pt x="250410" y="0"/>
                  </a:cubicBezTo>
                  <a:close/>
                </a:path>
              </a:pathLst>
            </a:custGeom>
            <a:solidFill>
              <a:srgbClr val="FFFFFF"/>
            </a:solidFill>
            <a:ln cap="rnd">
              <a:noFill/>
              <a:prstDash val="solid"/>
              <a:round/>
            </a:ln>
          </p:spPr>
        </p:sp>
        <p:sp>
          <p:nvSpPr>
            <p:cNvPr name="TextBox 11" id="11"/>
            <p:cNvSpPr txBox="true"/>
            <p:nvPr/>
          </p:nvSpPr>
          <p:spPr>
            <a:xfrm>
              <a:off x="0" y="-19050"/>
              <a:ext cx="716657" cy="759743"/>
            </a:xfrm>
            <a:prstGeom prst="rect">
              <a:avLst/>
            </a:prstGeom>
          </p:spPr>
          <p:txBody>
            <a:bodyPr anchor="ctr" rtlCol="false" tIns="26301" lIns="26301" bIns="26301" rIns="26301"/>
            <a:lstStyle/>
            <a:p>
              <a:pPr algn="ctr">
                <a:lnSpc>
                  <a:spcPts val="1377"/>
                </a:lnSpc>
              </a:pPr>
            </a:p>
          </p:txBody>
        </p:sp>
      </p:grpSp>
      <p:grpSp>
        <p:nvGrpSpPr>
          <p:cNvPr name="Group 12" id="12"/>
          <p:cNvGrpSpPr/>
          <p:nvPr/>
        </p:nvGrpSpPr>
        <p:grpSpPr>
          <a:xfrm rot="0">
            <a:off x="12369869" y="6478792"/>
            <a:ext cx="927508" cy="958615"/>
            <a:chOff x="0" y="0"/>
            <a:chExt cx="716657" cy="740693"/>
          </a:xfrm>
        </p:grpSpPr>
        <p:sp>
          <p:nvSpPr>
            <p:cNvPr name="Freeform 13" id="13"/>
            <p:cNvSpPr/>
            <p:nvPr/>
          </p:nvSpPr>
          <p:spPr>
            <a:xfrm flipH="false" flipV="false" rot="0">
              <a:off x="0" y="0"/>
              <a:ext cx="716657" cy="740693"/>
            </a:xfrm>
            <a:custGeom>
              <a:avLst/>
              <a:gdLst/>
              <a:ahLst/>
              <a:cxnLst/>
              <a:rect r="r" b="b" t="t" l="l"/>
              <a:pathLst>
                <a:path h="740693" w="716657">
                  <a:moveTo>
                    <a:pt x="250410" y="0"/>
                  </a:moveTo>
                  <a:lnTo>
                    <a:pt x="466247" y="0"/>
                  </a:lnTo>
                  <a:cubicBezTo>
                    <a:pt x="532660" y="0"/>
                    <a:pt x="596353" y="26382"/>
                    <a:pt x="643314" y="73343"/>
                  </a:cubicBezTo>
                  <a:cubicBezTo>
                    <a:pt x="690275" y="120305"/>
                    <a:pt x="716657" y="183997"/>
                    <a:pt x="716657" y="250410"/>
                  </a:cubicBezTo>
                  <a:lnTo>
                    <a:pt x="716657" y="490283"/>
                  </a:lnTo>
                  <a:cubicBezTo>
                    <a:pt x="716657" y="556696"/>
                    <a:pt x="690275" y="620389"/>
                    <a:pt x="643314" y="667350"/>
                  </a:cubicBezTo>
                  <a:cubicBezTo>
                    <a:pt x="596353" y="714311"/>
                    <a:pt x="532660" y="740693"/>
                    <a:pt x="466247" y="740693"/>
                  </a:cubicBezTo>
                  <a:lnTo>
                    <a:pt x="250410" y="740693"/>
                  </a:lnTo>
                  <a:cubicBezTo>
                    <a:pt x="183997" y="740693"/>
                    <a:pt x="120305" y="714311"/>
                    <a:pt x="73343" y="667350"/>
                  </a:cubicBezTo>
                  <a:cubicBezTo>
                    <a:pt x="26382" y="620389"/>
                    <a:pt x="0" y="556696"/>
                    <a:pt x="0" y="490283"/>
                  </a:cubicBezTo>
                  <a:lnTo>
                    <a:pt x="0" y="250410"/>
                  </a:lnTo>
                  <a:cubicBezTo>
                    <a:pt x="0" y="183997"/>
                    <a:pt x="26382" y="120305"/>
                    <a:pt x="73343" y="73343"/>
                  </a:cubicBezTo>
                  <a:cubicBezTo>
                    <a:pt x="120305" y="26382"/>
                    <a:pt x="183997" y="0"/>
                    <a:pt x="250410" y="0"/>
                  </a:cubicBezTo>
                  <a:close/>
                </a:path>
              </a:pathLst>
            </a:custGeom>
            <a:solidFill>
              <a:srgbClr val="FFFFFF"/>
            </a:solidFill>
            <a:ln cap="rnd">
              <a:noFill/>
              <a:prstDash val="solid"/>
              <a:round/>
            </a:ln>
          </p:spPr>
        </p:sp>
        <p:sp>
          <p:nvSpPr>
            <p:cNvPr name="TextBox 14" id="14"/>
            <p:cNvSpPr txBox="true"/>
            <p:nvPr/>
          </p:nvSpPr>
          <p:spPr>
            <a:xfrm>
              <a:off x="0" y="-19050"/>
              <a:ext cx="716657" cy="759743"/>
            </a:xfrm>
            <a:prstGeom prst="rect">
              <a:avLst/>
            </a:prstGeom>
          </p:spPr>
          <p:txBody>
            <a:bodyPr anchor="ctr" rtlCol="false" tIns="26301" lIns="26301" bIns="26301" rIns="26301"/>
            <a:lstStyle/>
            <a:p>
              <a:pPr algn="ctr">
                <a:lnSpc>
                  <a:spcPts val="1377"/>
                </a:lnSpc>
              </a:pPr>
            </a:p>
          </p:txBody>
        </p:sp>
      </p:grpSp>
      <p:grpSp>
        <p:nvGrpSpPr>
          <p:cNvPr name="Group 15" id="15"/>
          <p:cNvGrpSpPr/>
          <p:nvPr/>
        </p:nvGrpSpPr>
        <p:grpSpPr>
          <a:xfrm rot="5400000">
            <a:off x="3110340" y="-3925931"/>
            <a:ext cx="4127957" cy="8291237"/>
            <a:chOff x="0" y="0"/>
            <a:chExt cx="1087198" cy="2183700"/>
          </a:xfrm>
        </p:grpSpPr>
        <p:sp>
          <p:nvSpPr>
            <p:cNvPr name="Freeform 16" id="16"/>
            <p:cNvSpPr/>
            <p:nvPr/>
          </p:nvSpPr>
          <p:spPr>
            <a:xfrm flipH="false" flipV="false" rot="0">
              <a:off x="0" y="0"/>
              <a:ext cx="1087198" cy="2183700"/>
            </a:xfrm>
            <a:custGeom>
              <a:avLst/>
              <a:gdLst/>
              <a:ahLst/>
              <a:cxnLst/>
              <a:rect r="r" b="b" t="t" l="l"/>
              <a:pathLst>
                <a:path h="2183700" w="1087198">
                  <a:moveTo>
                    <a:pt x="52514" y="0"/>
                  </a:moveTo>
                  <a:lnTo>
                    <a:pt x="1034685" y="0"/>
                  </a:lnTo>
                  <a:cubicBezTo>
                    <a:pt x="1063687" y="0"/>
                    <a:pt x="1087198" y="23511"/>
                    <a:pt x="1087198" y="52514"/>
                  </a:cubicBezTo>
                  <a:lnTo>
                    <a:pt x="1087198" y="2131187"/>
                  </a:lnTo>
                  <a:cubicBezTo>
                    <a:pt x="1087198" y="2145114"/>
                    <a:pt x="1081666" y="2158471"/>
                    <a:pt x="1071818" y="2168319"/>
                  </a:cubicBezTo>
                  <a:cubicBezTo>
                    <a:pt x="1061969" y="2178168"/>
                    <a:pt x="1048612" y="2183700"/>
                    <a:pt x="1034685" y="2183700"/>
                  </a:cubicBezTo>
                  <a:lnTo>
                    <a:pt x="52514" y="2183700"/>
                  </a:lnTo>
                  <a:cubicBezTo>
                    <a:pt x="38586" y="2183700"/>
                    <a:pt x="25229" y="2178168"/>
                    <a:pt x="15381" y="2168319"/>
                  </a:cubicBezTo>
                  <a:cubicBezTo>
                    <a:pt x="5533" y="2158471"/>
                    <a:pt x="0" y="2145114"/>
                    <a:pt x="0" y="2131187"/>
                  </a:cubicBezTo>
                  <a:lnTo>
                    <a:pt x="0" y="52514"/>
                  </a:lnTo>
                  <a:cubicBezTo>
                    <a:pt x="0" y="23511"/>
                    <a:pt x="23511" y="0"/>
                    <a:pt x="52514" y="0"/>
                  </a:cubicBezTo>
                  <a:close/>
                </a:path>
              </a:pathLst>
            </a:custGeom>
            <a:solidFill>
              <a:srgbClr val="000A1F">
                <a:alpha val="60000"/>
              </a:srgbClr>
            </a:solidFill>
          </p:spPr>
        </p:sp>
        <p:sp>
          <p:nvSpPr>
            <p:cNvPr name="TextBox 17" id="17"/>
            <p:cNvSpPr txBox="true"/>
            <p:nvPr/>
          </p:nvSpPr>
          <p:spPr>
            <a:xfrm>
              <a:off x="0" y="-38100"/>
              <a:ext cx="1087198" cy="2221800"/>
            </a:xfrm>
            <a:prstGeom prst="rect">
              <a:avLst/>
            </a:prstGeom>
          </p:spPr>
          <p:txBody>
            <a:bodyPr anchor="ctr" rtlCol="false" tIns="50800" lIns="50800" bIns="50800" rIns="50800"/>
            <a:lstStyle/>
            <a:p>
              <a:pPr algn="ctr">
                <a:lnSpc>
                  <a:spcPts val="1774"/>
                </a:lnSpc>
              </a:pPr>
            </a:p>
          </p:txBody>
        </p:sp>
      </p:grpSp>
      <p:sp>
        <p:nvSpPr>
          <p:cNvPr name="TextBox 18" id="18"/>
          <p:cNvSpPr txBox="true"/>
          <p:nvPr/>
        </p:nvSpPr>
        <p:spPr>
          <a:xfrm rot="0">
            <a:off x="1026876" y="7868649"/>
            <a:ext cx="4827216" cy="495300"/>
          </a:xfrm>
          <a:prstGeom prst="rect">
            <a:avLst/>
          </a:prstGeom>
        </p:spPr>
        <p:txBody>
          <a:bodyPr anchor="t" rtlCol="false" tIns="0" lIns="0" bIns="0" rIns="0">
            <a:spAutoFit/>
          </a:bodyPr>
          <a:lstStyle/>
          <a:p>
            <a:pPr algn="l" marL="0" indent="0" lvl="0">
              <a:lnSpc>
                <a:spcPts val="4199"/>
              </a:lnSpc>
              <a:spcBef>
                <a:spcPct val="0"/>
              </a:spcBef>
            </a:pPr>
            <a:r>
              <a:rPr lang="en-US" b="true" sz="2999">
                <a:solidFill>
                  <a:srgbClr val="FFFFFF"/>
                </a:solidFill>
                <a:latin typeface="Muli Ultra-Bold"/>
                <a:ea typeface="Muli Ultra-Bold"/>
                <a:cs typeface="Muli Ultra-Bold"/>
                <a:sym typeface="Muli Ultra-Bold"/>
              </a:rPr>
              <a:t>Product Owner</a:t>
            </a:r>
          </a:p>
        </p:txBody>
      </p:sp>
      <p:sp>
        <p:nvSpPr>
          <p:cNvPr name="TextBox 19" id="19"/>
          <p:cNvSpPr txBox="true"/>
          <p:nvPr/>
        </p:nvSpPr>
        <p:spPr>
          <a:xfrm rot="0">
            <a:off x="6730392" y="7868649"/>
            <a:ext cx="4827216" cy="495300"/>
          </a:xfrm>
          <a:prstGeom prst="rect">
            <a:avLst/>
          </a:prstGeom>
        </p:spPr>
        <p:txBody>
          <a:bodyPr anchor="t" rtlCol="false" tIns="0" lIns="0" bIns="0" rIns="0">
            <a:spAutoFit/>
          </a:bodyPr>
          <a:lstStyle/>
          <a:p>
            <a:pPr algn="l" marL="0" indent="0" lvl="0">
              <a:lnSpc>
                <a:spcPts val="4199"/>
              </a:lnSpc>
              <a:spcBef>
                <a:spcPct val="0"/>
              </a:spcBef>
            </a:pPr>
            <a:r>
              <a:rPr lang="en-US" b="true" sz="2999">
                <a:solidFill>
                  <a:srgbClr val="FFFFFF"/>
                </a:solidFill>
                <a:latin typeface="Muli Ultra-Bold"/>
                <a:ea typeface="Muli Ultra-Bold"/>
                <a:cs typeface="Muli Ultra-Bold"/>
                <a:sym typeface="Muli Ultra-Bold"/>
              </a:rPr>
              <a:t>Scrum master</a:t>
            </a:r>
          </a:p>
        </p:txBody>
      </p:sp>
      <p:sp>
        <p:nvSpPr>
          <p:cNvPr name="TextBox 20" id="20"/>
          <p:cNvSpPr txBox="true"/>
          <p:nvPr/>
        </p:nvSpPr>
        <p:spPr>
          <a:xfrm rot="0">
            <a:off x="1227127" y="8750943"/>
            <a:ext cx="3739766" cy="465584"/>
          </a:xfrm>
          <a:prstGeom prst="rect">
            <a:avLst/>
          </a:prstGeom>
        </p:spPr>
        <p:txBody>
          <a:bodyPr anchor="t" rtlCol="false" tIns="0" lIns="0" bIns="0" rIns="0">
            <a:spAutoFit/>
          </a:bodyPr>
          <a:lstStyle/>
          <a:p>
            <a:pPr algn="l" marL="0" indent="0" lvl="0">
              <a:lnSpc>
                <a:spcPts val="3863"/>
              </a:lnSpc>
            </a:pPr>
            <a:r>
              <a:rPr lang="en-US" b="true" sz="2399" spc="21">
                <a:solidFill>
                  <a:srgbClr val="FFFFFF"/>
                </a:solidFill>
                <a:latin typeface="TT Interphases Bold"/>
                <a:ea typeface="TT Interphases Bold"/>
                <a:cs typeface="TT Interphases Bold"/>
                <a:sym typeface="TT Interphases Bold"/>
              </a:rPr>
              <a:t>Fernanda Seguel Cerda</a:t>
            </a:r>
          </a:p>
        </p:txBody>
      </p:sp>
      <p:sp>
        <p:nvSpPr>
          <p:cNvPr name="TextBox 21" id="21"/>
          <p:cNvSpPr txBox="true"/>
          <p:nvPr/>
        </p:nvSpPr>
        <p:spPr>
          <a:xfrm rot="0">
            <a:off x="7192890" y="8750943"/>
            <a:ext cx="3709051" cy="465584"/>
          </a:xfrm>
          <a:prstGeom prst="rect">
            <a:avLst/>
          </a:prstGeom>
        </p:spPr>
        <p:txBody>
          <a:bodyPr anchor="t" rtlCol="false" tIns="0" lIns="0" bIns="0" rIns="0">
            <a:spAutoFit/>
          </a:bodyPr>
          <a:lstStyle/>
          <a:p>
            <a:pPr algn="l" marL="0" indent="0" lvl="0">
              <a:lnSpc>
                <a:spcPts val="3863"/>
              </a:lnSpc>
            </a:pPr>
            <a:r>
              <a:rPr lang="en-US" b="true" sz="2399" spc="21">
                <a:solidFill>
                  <a:srgbClr val="FFFFFF"/>
                </a:solidFill>
                <a:latin typeface="TT Interphases Bold"/>
                <a:ea typeface="TT Interphases Bold"/>
                <a:cs typeface="TT Interphases Bold"/>
                <a:sym typeface="TT Interphases Bold"/>
              </a:rPr>
              <a:t>José Acevedo Zamorano</a:t>
            </a:r>
          </a:p>
        </p:txBody>
      </p:sp>
      <p:sp>
        <p:nvSpPr>
          <p:cNvPr name="TextBox 22" id="22"/>
          <p:cNvSpPr txBox="true"/>
          <p:nvPr/>
        </p:nvSpPr>
        <p:spPr>
          <a:xfrm rot="0">
            <a:off x="1227127" y="6683608"/>
            <a:ext cx="652573" cy="663940"/>
          </a:xfrm>
          <a:prstGeom prst="rect">
            <a:avLst/>
          </a:prstGeom>
        </p:spPr>
        <p:txBody>
          <a:bodyPr anchor="t" rtlCol="false" tIns="0" lIns="0" bIns="0" rIns="0">
            <a:spAutoFit/>
          </a:bodyPr>
          <a:lstStyle/>
          <a:p>
            <a:pPr algn="ctr" marL="0" indent="0" lvl="0">
              <a:lnSpc>
                <a:spcPts val="4967"/>
              </a:lnSpc>
              <a:spcBef>
                <a:spcPct val="0"/>
              </a:spcBef>
            </a:pPr>
            <a:r>
              <a:rPr lang="en-US" b="true" sz="5120" u="none">
                <a:solidFill>
                  <a:srgbClr val="000A1F"/>
                </a:solidFill>
                <a:latin typeface="Muli Heavy"/>
                <a:ea typeface="Muli Heavy"/>
                <a:cs typeface="Muli Heavy"/>
                <a:sym typeface="Muli Heavy"/>
              </a:rPr>
              <a:t>1</a:t>
            </a:r>
          </a:p>
        </p:txBody>
      </p:sp>
      <p:sp>
        <p:nvSpPr>
          <p:cNvPr name="TextBox 23" id="23"/>
          <p:cNvSpPr txBox="true"/>
          <p:nvPr/>
        </p:nvSpPr>
        <p:spPr>
          <a:xfrm rot="0">
            <a:off x="6866604" y="6683608"/>
            <a:ext cx="652573" cy="663940"/>
          </a:xfrm>
          <a:prstGeom prst="rect">
            <a:avLst/>
          </a:prstGeom>
        </p:spPr>
        <p:txBody>
          <a:bodyPr anchor="t" rtlCol="false" tIns="0" lIns="0" bIns="0" rIns="0">
            <a:spAutoFit/>
          </a:bodyPr>
          <a:lstStyle/>
          <a:p>
            <a:pPr algn="ctr" marL="0" indent="0" lvl="0">
              <a:lnSpc>
                <a:spcPts val="4967"/>
              </a:lnSpc>
              <a:spcBef>
                <a:spcPct val="0"/>
              </a:spcBef>
            </a:pPr>
            <a:r>
              <a:rPr lang="en-US" b="true" sz="5120">
                <a:solidFill>
                  <a:srgbClr val="000A1F"/>
                </a:solidFill>
                <a:latin typeface="Muli Heavy"/>
                <a:ea typeface="Muli Heavy"/>
                <a:cs typeface="Muli Heavy"/>
                <a:sym typeface="Muli Heavy"/>
              </a:rPr>
              <a:t>2</a:t>
            </a:r>
          </a:p>
        </p:txBody>
      </p:sp>
      <p:sp>
        <p:nvSpPr>
          <p:cNvPr name="TextBox 24" id="24"/>
          <p:cNvSpPr txBox="true"/>
          <p:nvPr/>
        </p:nvSpPr>
        <p:spPr>
          <a:xfrm rot="0">
            <a:off x="12832368" y="8539615"/>
            <a:ext cx="4827216" cy="465584"/>
          </a:xfrm>
          <a:prstGeom prst="rect">
            <a:avLst/>
          </a:prstGeom>
        </p:spPr>
        <p:txBody>
          <a:bodyPr anchor="t" rtlCol="false" tIns="0" lIns="0" bIns="0" rIns="0">
            <a:spAutoFit/>
          </a:bodyPr>
          <a:lstStyle/>
          <a:p>
            <a:pPr algn="l" marL="0" indent="0" lvl="0">
              <a:lnSpc>
                <a:spcPts val="3863"/>
              </a:lnSpc>
            </a:pPr>
            <a:r>
              <a:rPr lang="en-US" b="true" sz="2399" spc="21">
                <a:solidFill>
                  <a:srgbClr val="FFFFFF"/>
                </a:solidFill>
                <a:latin typeface="TT Interphases Bold"/>
                <a:ea typeface="TT Interphases Bold"/>
                <a:cs typeface="TT Interphases Bold"/>
                <a:sym typeface="TT Interphases Bold"/>
              </a:rPr>
              <a:t>Sebastián Reveco Fuentes</a:t>
            </a:r>
          </a:p>
        </p:txBody>
      </p:sp>
      <p:sp>
        <p:nvSpPr>
          <p:cNvPr name="TextBox 25" id="25"/>
          <p:cNvSpPr txBox="true"/>
          <p:nvPr/>
        </p:nvSpPr>
        <p:spPr>
          <a:xfrm rot="0">
            <a:off x="12432084" y="7868649"/>
            <a:ext cx="4827216" cy="495300"/>
          </a:xfrm>
          <a:prstGeom prst="rect">
            <a:avLst/>
          </a:prstGeom>
        </p:spPr>
        <p:txBody>
          <a:bodyPr anchor="t" rtlCol="false" tIns="0" lIns="0" bIns="0" rIns="0">
            <a:spAutoFit/>
          </a:bodyPr>
          <a:lstStyle/>
          <a:p>
            <a:pPr algn="l" marL="0" indent="0" lvl="0">
              <a:lnSpc>
                <a:spcPts val="4199"/>
              </a:lnSpc>
              <a:spcBef>
                <a:spcPct val="0"/>
              </a:spcBef>
            </a:pPr>
            <a:r>
              <a:rPr lang="en-US" b="true" sz="2999">
                <a:solidFill>
                  <a:srgbClr val="FFFFFF"/>
                </a:solidFill>
                <a:latin typeface="Muli Ultra-Bold"/>
                <a:ea typeface="Muli Ultra-Bold"/>
                <a:cs typeface="Muli Ultra-Bold"/>
                <a:sym typeface="Muli Ultra-Bold"/>
              </a:rPr>
              <a:t>Equipo de desarrollo</a:t>
            </a:r>
          </a:p>
        </p:txBody>
      </p:sp>
      <p:sp>
        <p:nvSpPr>
          <p:cNvPr name="TextBox 26" id="26"/>
          <p:cNvSpPr txBox="true"/>
          <p:nvPr/>
        </p:nvSpPr>
        <p:spPr>
          <a:xfrm rot="0">
            <a:off x="12506081" y="6683608"/>
            <a:ext cx="652573" cy="663940"/>
          </a:xfrm>
          <a:prstGeom prst="rect">
            <a:avLst/>
          </a:prstGeom>
        </p:spPr>
        <p:txBody>
          <a:bodyPr anchor="t" rtlCol="false" tIns="0" lIns="0" bIns="0" rIns="0">
            <a:spAutoFit/>
          </a:bodyPr>
          <a:lstStyle/>
          <a:p>
            <a:pPr algn="ctr" marL="0" indent="0" lvl="0">
              <a:lnSpc>
                <a:spcPts val="4967"/>
              </a:lnSpc>
              <a:spcBef>
                <a:spcPct val="0"/>
              </a:spcBef>
            </a:pPr>
            <a:r>
              <a:rPr lang="en-US" b="true" sz="5120">
                <a:solidFill>
                  <a:srgbClr val="000A1F"/>
                </a:solidFill>
                <a:latin typeface="Muli Heavy"/>
                <a:ea typeface="Muli Heavy"/>
                <a:cs typeface="Muli Heavy"/>
                <a:sym typeface="Muli Heavy"/>
              </a:rPr>
              <a:t>3</a:t>
            </a:r>
          </a:p>
        </p:txBody>
      </p:sp>
      <p:sp>
        <p:nvSpPr>
          <p:cNvPr name="TextBox 27" id="27"/>
          <p:cNvSpPr txBox="true"/>
          <p:nvPr/>
        </p:nvSpPr>
        <p:spPr>
          <a:xfrm rot="0">
            <a:off x="1138496" y="622859"/>
            <a:ext cx="8071646" cy="802157"/>
          </a:xfrm>
          <a:prstGeom prst="rect">
            <a:avLst/>
          </a:prstGeom>
        </p:spPr>
        <p:txBody>
          <a:bodyPr anchor="t" rtlCol="false" tIns="0" lIns="0" bIns="0" rIns="0">
            <a:spAutoFit/>
          </a:bodyPr>
          <a:lstStyle/>
          <a:p>
            <a:pPr algn="ctr" marL="0" indent="0" lvl="0">
              <a:lnSpc>
                <a:spcPts val="6472"/>
              </a:lnSpc>
              <a:spcBef>
                <a:spcPct val="0"/>
              </a:spcBef>
            </a:pPr>
            <a:r>
              <a:rPr lang="en-US" b="true" sz="5220" spc="99">
                <a:solidFill>
                  <a:srgbClr val="FFFFFF"/>
                </a:solidFill>
                <a:latin typeface="Muli Heavy"/>
                <a:ea typeface="Muli Heavy"/>
                <a:cs typeface="Muli Heavy"/>
                <a:sym typeface="Muli Heavy"/>
              </a:rPr>
              <a:t>EQUIPO DE TRABAJO</a:t>
            </a:r>
          </a:p>
        </p:txBody>
      </p:sp>
      <p:sp>
        <p:nvSpPr>
          <p:cNvPr name="TextBox 28" id="28"/>
          <p:cNvSpPr txBox="true"/>
          <p:nvPr/>
        </p:nvSpPr>
        <p:spPr>
          <a:xfrm rot="0">
            <a:off x="12833623" y="9111752"/>
            <a:ext cx="4827216" cy="465584"/>
          </a:xfrm>
          <a:prstGeom prst="rect">
            <a:avLst/>
          </a:prstGeom>
        </p:spPr>
        <p:txBody>
          <a:bodyPr anchor="t" rtlCol="false" tIns="0" lIns="0" bIns="0" rIns="0">
            <a:spAutoFit/>
          </a:bodyPr>
          <a:lstStyle/>
          <a:p>
            <a:pPr algn="l" marL="0" indent="0" lvl="0">
              <a:lnSpc>
                <a:spcPts val="3863"/>
              </a:lnSpc>
            </a:pPr>
            <a:r>
              <a:rPr lang="en-US" b="true" sz="2399" spc="21">
                <a:solidFill>
                  <a:srgbClr val="FFFFFF"/>
                </a:solidFill>
                <a:latin typeface="TT Interphases Bold"/>
                <a:ea typeface="TT Interphases Bold"/>
                <a:cs typeface="TT Interphases Bold"/>
                <a:sym typeface="TT Interphases Bold"/>
              </a:rPr>
              <a:t>Benjamín Cerón De la Fuente</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18666"/>
            </a:stretch>
          </a:blipFill>
        </p:spPr>
      </p:sp>
      <p:grpSp>
        <p:nvGrpSpPr>
          <p:cNvPr name="Group 3" id="3"/>
          <p:cNvGrpSpPr/>
          <p:nvPr/>
        </p:nvGrpSpPr>
        <p:grpSpPr>
          <a:xfrm rot="5400000">
            <a:off x="5389843" y="-2261346"/>
            <a:ext cx="7640596" cy="20739065"/>
            <a:chOff x="0" y="0"/>
            <a:chExt cx="2012338" cy="5462141"/>
          </a:xfrm>
        </p:grpSpPr>
        <p:sp>
          <p:nvSpPr>
            <p:cNvPr name="Freeform 4" id="4"/>
            <p:cNvSpPr/>
            <p:nvPr/>
          </p:nvSpPr>
          <p:spPr>
            <a:xfrm flipH="false" flipV="false" rot="0">
              <a:off x="0" y="0"/>
              <a:ext cx="2012338" cy="5462141"/>
            </a:xfrm>
            <a:custGeom>
              <a:avLst/>
              <a:gdLst/>
              <a:ahLst/>
              <a:cxnLst/>
              <a:rect r="r" b="b" t="t" l="l"/>
              <a:pathLst>
                <a:path h="5462141" w="2012338">
                  <a:moveTo>
                    <a:pt x="28371" y="0"/>
                  </a:moveTo>
                  <a:lnTo>
                    <a:pt x="1983967" y="0"/>
                  </a:lnTo>
                  <a:cubicBezTo>
                    <a:pt x="1999636" y="0"/>
                    <a:pt x="2012338" y="12702"/>
                    <a:pt x="2012338" y="28371"/>
                  </a:cubicBezTo>
                  <a:lnTo>
                    <a:pt x="2012338" y="5433769"/>
                  </a:lnTo>
                  <a:cubicBezTo>
                    <a:pt x="2012338" y="5449438"/>
                    <a:pt x="1999636" y="5462141"/>
                    <a:pt x="1983967" y="5462141"/>
                  </a:cubicBezTo>
                  <a:lnTo>
                    <a:pt x="28371" y="5462141"/>
                  </a:lnTo>
                  <a:cubicBezTo>
                    <a:pt x="12702" y="5462141"/>
                    <a:pt x="0" y="5449438"/>
                    <a:pt x="0" y="5433769"/>
                  </a:cubicBezTo>
                  <a:lnTo>
                    <a:pt x="0" y="28371"/>
                  </a:lnTo>
                  <a:cubicBezTo>
                    <a:pt x="0" y="12702"/>
                    <a:pt x="12702" y="0"/>
                    <a:pt x="28371" y="0"/>
                  </a:cubicBezTo>
                  <a:close/>
                </a:path>
              </a:pathLst>
            </a:custGeom>
            <a:solidFill>
              <a:srgbClr val="000A1F">
                <a:alpha val="60000"/>
              </a:srgbClr>
            </a:solidFill>
          </p:spPr>
        </p:sp>
        <p:sp>
          <p:nvSpPr>
            <p:cNvPr name="TextBox 5" id="5"/>
            <p:cNvSpPr txBox="true"/>
            <p:nvPr/>
          </p:nvSpPr>
          <p:spPr>
            <a:xfrm>
              <a:off x="0" y="-38100"/>
              <a:ext cx="2012338" cy="5500241"/>
            </a:xfrm>
            <a:prstGeom prst="rect">
              <a:avLst/>
            </a:prstGeom>
          </p:spPr>
          <p:txBody>
            <a:bodyPr anchor="ctr" rtlCol="false" tIns="50800" lIns="50800" bIns="50800" rIns="50800"/>
            <a:lstStyle/>
            <a:p>
              <a:pPr algn="ctr">
                <a:lnSpc>
                  <a:spcPts val="1774"/>
                </a:lnSpc>
              </a:pPr>
            </a:p>
          </p:txBody>
        </p:sp>
      </p:grpSp>
      <p:grpSp>
        <p:nvGrpSpPr>
          <p:cNvPr name="Group 6" id="6"/>
          <p:cNvGrpSpPr/>
          <p:nvPr/>
        </p:nvGrpSpPr>
        <p:grpSpPr>
          <a:xfrm rot="0">
            <a:off x="769731" y="4609858"/>
            <a:ext cx="927508" cy="958615"/>
            <a:chOff x="0" y="0"/>
            <a:chExt cx="716657" cy="740693"/>
          </a:xfrm>
        </p:grpSpPr>
        <p:sp>
          <p:nvSpPr>
            <p:cNvPr name="Freeform 7" id="7"/>
            <p:cNvSpPr/>
            <p:nvPr/>
          </p:nvSpPr>
          <p:spPr>
            <a:xfrm flipH="false" flipV="false" rot="0">
              <a:off x="0" y="0"/>
              <a:ext cx="716657" cy="740693"/>
            </a:xfrm>
            <a:custGeom>
              <a:avLst/>
              <a:gdLst/>
              <a:ahLst/>
              <a:cxnLst/>
              <a:rect r="r" b="b" t="t" l="l"/>
              <a:pathLst>
                <a:path h="740693" w="716657">
                  <a:moveTo>
                    <a:pt x="250410" y="0"/>
                  </a:moveTo>
                  <a:lnTo>
                    <a:pt x="466247" y="0"/>
                  </a:lnTo>
                  <a:cubicBezTo>
                    <a:pt x="532660" y="0"/>
                    <a:pt x="596353" y="26382"/>
                    <a:pt x="643314" y="73343"/>
                  </a:cubicBezTo>
                  <a:cubicBezTo>
                    <a:pt x="690275" y="120305"/>
                    <a:pt x="716657" y="183997"/>
                    <a:pt x="716657" y="250410"/>
                  </a:cubicBezTo>
                  <a:lnTo>
                    <a:pt x="716657" y="490283"/>
                  </a:lnTo>
                  <a:cubicBezTo>
                    <a:pt x="716657" y="556696"/>
                    <a:pt x="690275" y="620389"/>
                    <a:pt x="643314" y="667350"/>
                  </a:cubicBezTo>
                  <a:cubicBezTo>
                    <a:pt x="596353" y="714311"/>
                    <a:pt x="532660" y="740693"/>
                    <a:pt x="466247" y="740693"/>
                  </a:cubicBezTo>
                  <a:lnTo>
                    <a:pt x="250410" y="740693"/>
                  </a:lnTo>
                  <a:cubicBezTo>
                    <a:pt x="183997" y="740693"/>
                    <a:pt x="120305" y="714311"/>
                    <a:pt x="73343" y="667350"/>
                  </a:cubicBezTo>
                  <a:cubicBezTo>
                    <a:pt x="26382" y="620389"/>
                    <a:pt x="0" y="556696"/>
                    <a:pt x="0" y="490283"/>
                  </a:cubicBezTo>
                  <a:lnTo>
                    <a:pt x="0" y="250410"/>
                  </a:lnTo>
                  <a:cubicBezTo>
                    <a:pt x="0" y="183997"/>
                    <a:pt x="26382" y="120305"/>
                    <a:pt x="73343" y="73343"/>
                  </a:cubicBezTo>
                  <a:cubicBezTo>
                    <a:pt x="120305" y="26382"/>
                    <a:pt x="183997" y="0"/>
                    <a:pt x="250410" y="0"/>
                  </a:cubicBezTo>
                  <a:close/>
                </a:path>
              </a:pathLst>
            </a:custGeom>
            <a:solidFill>
              <a:srgbClr val="FFFFFF"/>
            </a:solidFill>
            <a:ln cap="rnd">
              <a:noFill/>
              <a:prstDash val="solid"/>
              <a:round/>
            </a:ln>
          </p:spPr>
        </p:sp>
        <p:sp>
          <p:nvSpPr>
            <p:cNvPr name="TextBox 8" id="8"/>
            <p:cNvSpPr txBox="true"/>
            <p:nvPr/>
          </p:nvSpPr>
          <p:spPr>
            <a:xfrm>
              <a:off x="0" y="-19050"/>
              <a:ext cx="716657" cy="759743"/>
            </a:xfrm>
            <a:prstGeom prst="rect">
              <a:avLst/>
            </a:prstGeom>
          </p:spPr>
          <p:txBody>
            <a:bodyPr anchor="ctr" rtlCol="false" tIns="26301" lIns="26301" bIns="26301" rIns="26301"/>
            <a:lstStyle/>
            <a:p>
              <a:pPr algn="ctr">
                <a:lnSpc>
                  <a:spcPts val="1377"/>
                </a:lnSpc>
              </a:pPr>
            </a:p>
          </p:txBody>
        </p:sp>
      </p:grpSp>
      <p:grpSp>
        <p:nvGrpSpPr>
          <p:cNvPr name="Group 9" id="9"/>
          <p:cNvGrpSpPr/>
          <p:nvPr/>
        </p:nvGrpSpPr>
        <p:grpSpPr>
          <a:xfrm rot="0">
            <a:off x="6409208" y="4609858"/>
            <a:ext cx="927508" cy="958615"/>
            <a:chOff x="0" y="0"/>
            <a:chExt cx="716657" cy="740693"/>
          </a:xfrm>
        </p:grpSpPr>
        <p:sp>
          <p:nvSpPr>
            <p:cNvPr name="Freeform 10" id="10"/>
            <p:cNvSpPr/>
            <p:nvPr/>
          </p:nvSpPr>
          <p:spPr>
            <a:xfrm flipH="false" flipV="false" rot="0">
              <a:off x="0" y="0"/>
              <a:ext cx="716657" cy="740693"/>
            </a:xfrm>
            <a:custGeom>
              <a:avLst/>
              <a:gdLst/>
              <a:ahLst/>
              <a:cxnLst/>
              <a:rect r="r" b="b" t="t" l="l"/>
              <a:pathLst>
                <a:path h="740693" w="716657">
                  <a:moveTo>
                    <a:pt x="250410" y="0"/>
                  </a:moveTo>
                  <a:lnTo>
                    <a:pt x="466247" y="0"/>
                  </a:lnTo>
                  <a:cubicBezTo>
                    <a:pt x="532660" y="0"/>
                    <a:pt x="596353" y="26382"/>
                    <a:pt x="643314" y="73343"/>
                  </a:cubicBezTo>
                  <a:cubicBezTo>
                    <a:pt x="690275" y="120305"/>
                    <a:pt x="716657" y="183997"/>
                    <a:pt x="716657" y="250410"/>
                  </a:cubicBezTo>
                  <a:lnTo>
                    <a:pt x="716657" y="490283"/>
                  </a:lnTo>
                  <a:cubicBezTo>
                    <a:pt x="716657" y="556696"/>
                    <a:pt x="690275" y="620389"/>
                    <a:pt x="643314" y="667350"/>
                  </a:cubicBezTo>
                  <a:cubicBezTo>
                    <a:pt x="596353" y="714311"/>
                    <a:pt x="532660" y="740693"/>
                    <a:pt x="466247" y="740693"/>
                  </a:cubicBezTo>
                  <a:lnTo>
                    <a:pt x="250410" y="740693"/>
                  </a:lnTo>
                  <a:cubicBezTo>
                    <a:pt x="183997" y="740693"/>
                    <a:pt x="120305" y="714311"/>
                    <a:pt x="73343" y="667350"/>
                  </a:cubicBezTo>
                  <a:cubicBezTo>
                    <a:pt x="26382" y="620389"/>
                    <a:pt x="0" y="556696"/>
                    <a:pt x="0" y="490283"/>
                  </a:cubicBezTo>
                  <a:lnTo>
                    <a:pt x="0" y="250410"/>
                  </a:lnTo>
                  <a:cubicBezTo>
                    <a:pt x="0" y="183997"/>
                    <a:pt x="26382" y="120305"/>
                    <a:pt x="73343" y="73343"/>
                  </a:cubicBezTo>
                  <a:cubicBezTo>
                    <a:pt x="120305" y="26382"/>
                    <a:pt x="183997" y="0"/>
                    <a:pt x="250410" y="0"/>
                  </a:cubicBezTo>
                  <a:close/>
                </a:path>
              </a:pathLst>
            </a:custGeom>
            <a:solidFill>
              <a:srgbClr val="FFFFFF"/>
            </a:solidFill>
            <a:ln cap="rnd">
              <a:noFill/>
              <a:prstDash val="solid"/>
              <a:round/>
            </a:ln>
          </p:spPr>
        </p:sp>
        <p:sp>
          <p:nvSpPr>
            <p:cNvPr name="TextBox 11" id="11"/>
            <p:cNvSpPr txBox="true"/>
            <p:nvPr/>
          </p:nvSpPr>
          <p:spPr>
            <a:xfrm>
              <a:off x="0" y="-19050"/>
              <a:ext cx="716657" cy="759743"/>
            </a:xfrm>
            <a:prstGeom prst="rect">
              <a:avLst/>
            </a:prstGeom>
          </p:spPr>
          <p:txBody>
            <a:bodyPr anchor="ctr" rtlCol="false" tIns="26301" lIns="26301" bIns="26301" rIns="26301"/>
            <a:lstStyle/>
            <a:p>
              <a:pPr algn="ctr">
                <a:lnSpc>
                  <a:spcPts val="1377"/>
                </a:lnSpc>
              </a:pPr>
            </a:p>
          </p:txBody>
        </p:sp>
      </p:grpSp>
      <p:grpSp>
        <p:nvGrpSpPr>
          <p:cNvPr name="Group 12" id="12"/>
          <p:cNvGrpSpPr/>
          <p:nvPr/>
        </p:nvGrpSpPr>
        <p:grpSpPr>
          <a:xfrm rot="0">
            <a:off x="12048685" y="4609858"/>
            <a:ext cx="927508" cy="958615"/>
            <a:chOff x="0" y="0"/>
            <a:chExt cx="716657" cy="740693"/>
          </a:xfrm>
        </p:grpSpPr>
        <p:sp>
          <p:nvSpPr>
            <p:cNvPr name="Freeform 13" id="13"/>
            <p:cNvSpPr/>
            <p:nvPr/>
          </p:nvSpPr>
          <p:spPr>
            <a:xfrm flipH="false" flipV="false" rot="0">
              <a:off x="0" y="0"/>
              <a:ext cx="716657" cy="740693"/>
            </a:xfrm>
            <a:custGeom>
              <a:avLst/>
              <a:gdLst/>
              <a:ahLst/>
              <a:cxnLst/>
              <a:rect r="r" b="b" t="t" l="l"/>
              <a:pathLst>
                <a:path h="740693" w="716657">
                  <a:moveTo>
                    <a:pt x="250410" y="0"/>
                  </a:moveTo>
                  <a:lnTo>
                    <a:pt x="466247" y="0"/>
                  </a:lnTo>
                  <a:cubicBezTo>
                    <a:pt x="532660" y="0"/>
                    <a:pt x="596353" y="26382"/>
                    <a:pt x="643314" y="73343"/>
                  </a:cubicBezTo>
                  <a:cubicBezTo>
                    <a:pt x="690275" y="120305"/>
                    <a:pt x="716657" y="183997"/>
                    <a:pt x="716657" y="250410"/>
                  </a:cubicBezTo>
                  <a:lnTo>
                    <a:pt x="716657" y="490283"/>
                  </a:lnTo>
                  <a:cubicBezTo>
                    <a:pt x="716657" y="556696"/>
                    <a:pt x="690275" y="620389"/>
                    <a:pt x="643314" y="667350"/>
                  </a:cubicBezTo>
                  <a:cubicBezTo>
                    <a:pt x="596353" y="714311"/>
                    <a:pt x="532660" y="740693"/>
                    <a:pt x="466247" y="740693"/>
                  </a:cubicBezTo>
                  <a:lnTo>
                    <a:pt x="250410" y="740693"/>
                  </a:lnTo>
                  <a:cubicBezTo>
                    <a:pt x="183997" y="740693"/>
                    <a:pt x="120305" y="714311"/>
                    <a:pt x="73343" y="667350"/>
                  </a:cubicBezTo>
                  <a:cubicBezTo>
                    <a:pt x="26382" y="620389"/>
                    <a:pt x="0" y="556696"/>
                    <a:pt x="0" y="490283"/>
                  </a:cubicBezTo>
                  <a:lnTo>
                    <a:pt x="0" y="250410"/>
                  </a:lnTo>
                  <a:cubicBezTo>
                    <a:pt x="0" y="183997"/>
                    <a:pt x="26382" y="120305"/>
                    <a:pt x="73343" y="73343"/>
                  </a:cubicBezTo>
                  <a:cubicBezTo>
                    <a:pt x="120305" y="26382"/>
                    <a:pt x="183997" y="0"/>
                    <a:pt x="250410" y="0"/>
                  </a:cubicBezTo>
                  <a:close/>
                </a:path>
              </a:pathLst>
            </a:custGeom>
            <a:solidFill>
              <a:srgbClr val="FFFFFF"/>
            </a:solidFill>
            <a:ln cap="rnd">
              <a:noFill/>
              <a:prstDash val="solid"/>
              <a:round/>
            </a:ln>
          </p:spPr>
        </p:sp>
        <p:sp>
          <p:nvSpPr>
            <p:cNvPr name="TextBox 14" id="14"/>
            <p:cNvSpPr txBox="true"/>
            <p:nvPr/>
          </p:nvSpPr>
          <p:spPr>
            <a:xfrm>
              <a:off x="0" y="-19050"/>
              <a:ext cx="716657" cy="759743"/>
            </a:xfrm>
            <a:prstGeom prst="rect">
              <a:avLst/>
            </a:prstGeom>
          </p:spPr>
          <p:txBody>
            <a:bodyPr anchor="ctr" rtlCol="false" tIns="26301" lIns="26301" bIns="26301" rIns="26301"/>
            <a:lstStyle/>
            <a:p>
              <a:pPr algn="ctr">
                <a:lnSpc>
                  <a:spcPts val="1377"/>
                </a:lnSpc>
              </a:pPr>
            </a:p>
          </p:txBody>
        </p:sp>
      </p:grpSp>
      <p:grpSp>
        <p:nvGrpSpPr>
          <p:cNvPr name="Group 15" id="15"/>
          <p:cNvGrpSpPr/>
          <p:nvPr/>
        </p:nvGrpSpPr>
        <p:grpSpPr>
          <a:xfrm rot="5400000">
            <a:off x="3110340" y="-3925931"/>
            <a:ext cx="4127957" cy="8291237"/>
            <a:chOff x="0" y="0"/>
            <a:chExt cx="1087198" cy="2183700"/>
          </a:xfrm>
        </p:grpSpPr>
        <p:sp>
          <p:nvSpPr>
            <p:cNvPr name="Freeform 16" id="16"/>
            <p:cNvSpPr/>
            <p:nvPr/>
          </p:nvSpPr>
          <p:spPr>
            <a:xfrm flipH="false" flipV="false" rot="0">
              <a:off x="0" y="0"/>
              <a:ext cx="1087198" cy="2183700"/>
            </a:xfrm>
            <a:custGeom>
              <a:avLst/>
              <a:gdLst/>
              <a:ahLst/>
              <a:cxnLst/>
              <a:rect r="r" b="b" t="t" l="l"/>
              <a:pathLst>
                <a:path h="2183700" w="1087198">
                  <a:moveTo>
                    <a:pt x="52514" y="0"/>
                  </a:moveTo>
                  <a:lnTo>
                    <a:pt x="1034685" y="0"/>
                  </a:lnTo>
                  <a:cubicBezTo>
                    <a:pt x="1063687" y="0"/>
                    <a:pt x="1087198" y="23511"/>
                    <a:pt x="1087198" y="52514"/>
                  </a:cubicBezTo>
                  <a:lnTo>
                    <a:pt x="1087198" y="2131187"/>
                  </a:lnTo>
                  <a:cubicBezTo>
                    <a:pt x="1087198" y="2145114"/>
                    <a:pt x="1081666" y="2158471"/>
                    <a:pt x="1071818" y="2168319"/>
                  </a:cubicBezTo>
                  <a:cubicBezTo>
                    <a:pt x="1061969" y="2178168"/>
                    <a:pt x="1048612" y="2183700"/>
                    <a:pt x="1034685" y="2183700"/>
                  </a:cubicBezTo>
                  <a:lnTo>
                    <a:pt x="52514" y="2183700"/>
                  </a:lnTo>
                  <a:cubicBezTo>
                    <a:pt x="38586" y="2183700"/>
                    <a:pt x="25229" y="2178168"/>
                    <a:pt x="15381" y="2168319"/>
                  </a:cubicBezTo>
                  <a:cubicBezTo>
                    <a:pt x="5533" y="2158471"/>
                    <a:pt x="0" y="2145114"/>
                    <a:pt x="0" y="2131187"/>
                  </a:cubicBezTo>
                  <a:lnTo>
                    <a:pt x="0" y="52514"/>
                  </a:lnTo>
                  <a:cubicBezTo>
                    <a:pt x="0" y="23511"/>
                    <a:pt x="23511" y="0"/>
                    <a:pt x="52514" y="0"/>
                  </a:cubicBezTo>
                  <a:close/>
                </a:path>
              </a:pathLst>
            </a:custGeom>
            <a:solidFill>
              <a:srgbClr val="000A1F">
                <a:alpha val="60000"/>
              </a:srgbClr>
            </a:solidFill>
          </p:spPr>
        </p:sp>
        <p:sp>
          <p:nvSpPr>
            <p:cNvPr name="TextBox 17" id="17"/>
            <p:cNvSpPr txBox="true"/>
            <p:nvPr/>
          </p:nvSpPr>
          <p:spPr>
            <a:xfrm>
              <a:off x="0" y="-38100"/>
              <a:ext cx="1087198" cy="2221800"/>
            </a:xfrm>
            <a:prstGeom prst="rect">
              <a:avLst/>
            </a:prstGeom>
          </p:spPr>
          <p:txBody>
            <a:bodyPr anchor="ctr" rtlCol="false" tIns="50800" lIns="50800" bIns="50800" rIns="50800"/>
            <a:lstStyle/>
            <a:p>
              <a:pPr algn="ctr">
                <a:lnSpc>
                  <a:spcPts val="1774"/>
                </a:lnSpc>
              </a:pPr>
            </a:p>
          </p:txBody>
        </p:sp>
      </p:grpSp>
      <p:sp>
        <p:nvSpPr>
          <p:cNvPr name="TextBox 18" id="18"/>
          <p:cNvSpPr txBox="true"/>
          <p:nvPr/>
        </p:nvSpPr>
        <p:spPr>
          <a:xfrm rot="0">
            <a:off x="705692" y="5999715"/>
            <a:ext cx="4827216" cy="495300"/>
          </a:xfrm>
          <a:prstGeom prst="rect">
            <a:avLst/>
          </a:prstGeom>
        </p:spPr>
        <p:txBody>
          <a:bodyPr anchor="t" rtlCol="false" tIns="0" lIns="0" bIns="0" rIns="0">
            <a:spAutoFit/>
          </a:bodyPr>
          <a:lstStyle/>
          <a:p>
            <a:pPr algn="l" marL="0" indent="0" lvl="0">
              <a:lnSpc>
                <a:spcPts val="4199"/>
              </a:lnSpc>
              <a:spcBef>
                <a:spcPct val="0"/>
              </a:spcBef>
            </a:pPr>
            <a:r>
              <a:rPr lang="en-US" b="true" sz="2999">
                <a:solidFill>
                  <a:srgbClr val="FFFFFF"/>
                </a:solidFill>
                <a:latin typeface="Muli Ultra-Bold"/>
                <a:ea typeface="Muli Ultra-Bold"/>
                <a:cs typeface="Muli Ultra-Bold"/>
                <a:sym typeface="Muli Ultra-Bold"/>
              </a:rPr>
              <a:t>Product Owner</a:t>
            </a:r>
          </a:p>
        </p:txBody>
      </p:sp>
      <p:sp>
        <p:nvSpPr>
          <p:cNvPr name="TextBox 19" id="19"/>
          <p:cNvSpPr txBox="true"/>
          <p:nvPr/>
        </p:nvSpPr>
        <p:spPr>
          <a:xfrm rot="0">
            <a:off x="6409208" y="5999715"/>
            <a:ext cx="4827216" cy="495300"/>
          </a:xfrm>
          <a:prstGeom prst="rect">
            <a:avLst/>
          </a:prstGeom>
        </p:spPr>
        <p:txBody>
          <a:bodyPr anchor="t" rtlCol="false" tIns="0" lIns="0" bIns="0" rIns="0">
            <a:spAutoFit/>
          </a:bodyPr>
          <a:lstStyle/>
          <a:p>
            <a:pPr algn="l" marL="0" indent="0" lvl="0">
              <a:lnSpc>
                <a:spcPts val="4199"/>
              </a:lnSpc>
              <a:spcBef>
                <a:spcPct val="0"/>
              </a:spcBef>
            </a:pPr>
            <a:r>
              <a:rPr lang="en-US" b="true" sz="2999">
                <a:solidFill>
                  <a:srgbClr val="FFFFFF"/>
                </a:solidFill>
                <a:latin typeface="Muli Ultra-Bold"/>
                <a:ea typeface="Muli Ultra-Bold"/>
                <a:cs typeface="Muli Ultra-Bold"/>
                <a:sym typeface="Muli Ultra-Bold"/>
              </a:rPr>
              <a:t>Scrum master</a:t>
            </a:r>
          </a:p>
        </p:txBody>
      </p:sp>
      <p:sp>
        <p:nvSpPr>
          <p:cNvPr name="TextBox 20" id="20"/>
          <p:cNvSpPr txBox="true"/>
          <p:nvPr/>
        </p:nvSpPr>
        <p:spPr>
          <a:xfrm rot="0">
            <a:off x="905943" y="4814673"/>
            <a:ext cx="652573" cy="663940"/>
          </a:xfrm>
          <a:prstGeom prst="rect">
            <a:avLst/>
          </a:prstGeom>
        </p:spPr>
        <p:txBody>
          <a:bodyPr anchor="t" rtlCol="false" tIns="0" lIns="0" bIns="0" rIns="0">
            <a:spAutoFit/>
          </a:bodyPr>
          <a:lstStyle/>
          <a:p>
            <a:pPr algn="ctr" marL="0" indent="0" lvl="0">
              <a:lnSpc>
                <a:spcPts val="4967"/>
              </a:lnSpc>
              <a:spcBef>
                <a:spcPct val="0"/>
              </a:spcBef>
            </a:pPr>
            <a:r>
              <a:rPr lang="en-US" b="true" sz="5120" u="none">
                <a:solidFill>
                  <a:srgbClr val="000A1F"/>
                </a:solidFill>
                <a:latin typeface="Muli Heavy"/>
                <a:ea typeface="Muli Heavy"/>
                <a:cs typeface="Muli Heavy"/>
                <a:sym typeface="Muli Heavy"/>
              </a:rPr>
              <a:t>1</a:t>
            </a:r>
          </a:p>
        </p:txBody>
      </p:sp>
      <p:sp>
        <p:nvSpPr>
          <p:cNvPr name="TextBox 21" id="21"/>
          <p:cNvSpPr txBox="true"/>
          <p:nvPr/>
        </p:nvSpPr>
        <p:spPr>
          <a:xfrm rot="0">
            <a:off x="6545420" y="4814673"/>
            <a:ext cx="652573" cy="663940"/>
          </a:xfrm>
          <a:prstGeom prst="rect">
            <a:avLst/>
          </a:prstGeom>
        </p:spPr>
        <p:txBody>
          <a:bodyPr anchor="t" rtlCol="false" tIns="0" lIns="0" bIns="0" rIns="0">
            <a:spAutoFit/>
          </a:bodyPr>
          <a:lstStyle/>
          <a:p>
            <a:pPr algn="ctr" marL="0" indent="0" lvl="0">
              <a:lnSpc>
                <a:spcPts val="4967"/>
              </a:lnSpc>
              <a:spcBef>
                <a:spcPct val="0"/>
              </a:spcBef>
            </a:pPr>
            <a:r>
              <a:rPr lang="en-US" b="true" sz="5120">
                <a:solidFill>
                  <a:srgbClr val="000A1F"/>
                </a:solidFill>
                <a:latin typeface="Muli Heavy"/>
                <a:ea typeface="Muli Heavy"/>
                <a:cs typeface="Muli Heavy"/>
                <a:sym typeface="Muli Heavy"/>
              </a:rPr>
              <a:t>2</a:t>
            </a:r>
          </a:p>
        </p:txBody>
      </p:sp>
      <p:sp>
        <p:nvSpPr>
          <p:cNvPr name="TextBox 22" id="22"/>
          <p:cNvSpPr txBox="true"/>
          <p:nvPr/>
        </p:nvSpPr>
        <p:spPr>
          <a:xfrm rot="0">
            <a:off x="12110900" y="5999715"/>
            <a:ext cx="4827216" cy="495300"/>
          </a:xfrm>
          <a:prstGeom prst="rect">
            <a:avLst/>
          </a:prstGeom>
        </p:spPr>
        <p:txBody>
          <a:bodyPr anchor="t" rtlCol="false" tIns="0" lIns="0" bIns="0" rIns="0">
            <a:spAutoFit/>
          </a:bodyPr>
          <a:lstStyle/>
          <a:p>
            <a:pPr algn="l" marL="0" indent="0" lvl="0">
              <a:lnSpc>
                <a:spcPts val="4199"/>
              </a:lnSpc>
              <a:spcBef>
                <a:spcPct val="0"/>
              </a:spcBef>
            </a:pPr>
            <a:r>
              <a:rPr lang="en-US" b="true" sz="2999">
                <a:solidFill>
                  <a:srgbClr val="FFFFFF"/>
                </a:solidFill>
                <a:latin typeface="Muli Ultra-Bold"/>
                <a:ea typeface="Muli Ultra-Bold"/>
                <a:cs typeface="Muli Ultra-Bold"/>
                <a:sym typeface="Muli Ultra-Bold"/>
              </a:rPr>
              <a:t>Equipo de desarrollo</a:t>
            </a:r>
          </a:p>
        </p:txBody>
      </p:sp>
      <p:sp>
        <p:nvSpPr>
          <p:cNvPr name="TextBox 23" id="23"/>
          <p:cNvSpPr txBox="true"/>
          <p:nvPr/>
        </p:nvSpPr>
        <p:spPr>
          <a:xfrm rot="0">
            <a:off x="12184898" y="4814673"/>
            <a:ext cx="652573" cy="663940"/>
          </a:xfrm>
          <a:prstGeom prst="rect">
            <a:avLst/>
          </a:prstGeom>
        </p:spPr>
        <p:txBody>
          <a:bodyPr anchor="t" rtlCol="false" tIns="0" lIns="0" bIns="0" rIns="0">
            <a:spAutoFit/>
          </a:bodyPr>
          <a:lstStyle/>
          <a:p>
            <a:pPr algn="ctr" marL="0" indent="0" lvl="0">
              <a:lnSpc>
                <a:spcPts val="4967"/>
              </a:lnSpc>
              <a:spcBef>
                <a:spcPct val="0"/>
              </a:spcBef>
            </a:pPr>
            <a:r>
              <a:rPr lang="en-US" b="true" sz="5120">
                <a:solidFill>
                  <a:srgbClr val="000A1F"/>
                </a:solidFill>
                <a:latin typeface="Muli Heavy"/>
                <a:ea typeface="Muli Heavy"/>
                <a:cs typeface="Muli Heavy"/>
                <a:sym typeface="Muli Heavy"/>
              </a:rPr>
              <a:t>3</a:t>
            </a:r>
          </a:p>
        </p:txBody>
      </p:sp>
      <p:sp>
        <p:nvSpPr>
          <p:cNvPr name="TextBox 24" id="24"/>
          <p:cNvSpPr txBox="true"/>
          <p:nvPr/>
        </p:nvSpPr>
        <p:spPr>
          <a:xfrm rot="0">
            <a:off x="1138496" y="622859"/>
            <a:ext cx="8071646" cy="802157"/>
          </a:xfrm>
          <a:prstGeom prst="rect">
            <a:avLst/>
          </a:prstGeom>
        </p:spPr>
        <p:txBody>
          <a:bodyPr anchor="t" rtlCol="false" tIns="0" lIns="0" bIns="0" rIns="0">
            <a:spAutoFit/>
          </a:bodyPr>
          <a:lstStyle/>
          <a:p>
            <a:pPr algn="ctr" marL="0" indent="0" lvl="0">
              <a:lnSpc>
                <a:spcPts val="6472"/>
              </a:lnSpc>
              <a:spcBef>
                <a:spcPct val="0"/>
              </a:spcBef>
            </a:pPr>
            <a:r>
              <a:rPr lang="en-US" b="true" sz="5220" spc="99">
                <a:solidFill>
                  <a:srgbClr val="FFFFFF"/>
                </a:solidFill>
                <a:latin typeface="Muli Heavy"/>
                <a:ea typeface="Muli Heavy"/>
                <a:cs typeface="Muli Heavy"/>
                <a:sym typeface="Muli Heavy"/>
              </a:rPr>
              <a:t>EQUIPO DE TRABAJO</a:t>
            </a:r>
          </a:p>
        </p:txBody>
      </p:sp>
      <p:sp>
        <p:nvSpPr>
          <p:cNvPr name="TextBox 25" id="25"/>
          <p:cNvSpPr txBox="true"/>
          <p:nvPr/>
        </p:nvSpPr>
        <p:spPr>
          <a:xfrm rot="0">
            <a:off x="905943" y="6688559"/>
            <a:ext cx="4881899" cy="1806892"/>
          </a:xfrm>
          <a:prstGeom prst="rect">
            <a:avLst/>
          </a:prstGeom>
        </p:spPr>
        <p:txBody>
          <a:bodyPr anchor="t" rtlCol="false" tIns="0" lIns="0" bIns="0" rIns="0">
            <a:spAutoFit/>
          </a:bodyPr>
          <a:lstStyle/>
          <a:p>
            <a:pPr algn="l" marL="485775" indent="-242888" lvl="1">
              <a:lnSpc>
                <a:spcPts val="3622"/>
              </a:lnSpc>
              <a:buFont typeface="Arial"/>
              <a:buChar char="•"/>
            </a:pPr>
            <a:r>
              <a:rPr lang="en-US" sz="2250" spc="20">
                <a:solidFill>
                  <a:srgbClr val="FFFFFF"/>
                </a:solidFill>
                <a:latin typeface="TT Interphases"/>
                <a:ea typeface="TT Interphases"/>
                <a:cs typeface="TT Interphases"/>
                <a:sym typeface="TT Interphases"/>
              </a:rPr>
              <a:t>Gestionó los requisitos y priorizó las funcionalidades para que el proyecto cumpliera con los objetivos de la Municipalidad.</a:t>
            </a:r>
          </a:p>
        </p:txBody>
      </p:sp>
      <p:sp>
        <p:nvSpPr>
          <p:cNvPr name="TextBox 26" id="26"/>
          <p:cNvSpPr txBox="true"/>
          <p:nvPr/>
        </p:nvSpPr>
        <p:spPr>
          <a:xfrm rot="0">
            <a:off x="6545420" y="6688559"/>
            <a:ext cx="4881899" cy="1806892"/>
          </a:xfrm>
          <a:prstGeom prst="rect">
            <a:avLst/>
          </a:prstGeom>
        </p:spPr>
        <p:txBody>
          <a:bodyPr anchor="t" rtlCol="false" tIns="0" lIns="0" bIns="0" rIns="0">
            <a:spAutoFit/>
          </a:bodyPr>
          <a:lstStyle/>
          <a:p>
            <a:pPr algn="l" marL="485775" indent="-242888" lvl="1">
              <a:lnSpc>
                <a:spcPts val="3622"/>
              </a:lnSpc>
              <a:buFont typeface="Arial"/>
              <a:buChar char="•"/>
            </a:pPr>
            <a:r>
              <a:rPr lang="en-US" sz="2250" spc="20">
                <a:solidFill>
                  <a:srgbClr val="FFFFFF"/>
                </a:solidFill>
                <a:latin typeface="TT Interphases"/>
                <a:ea typeface="TT Interphases"/>
                <a:cs typeface="TT Interphases"/>
                <a:sym typeface="TT Interphases"/>
              </a:rPr>
              <a:t>Se aseguro que el equipo siguiera correctamente la metodología Scrum, como también ayudo en el desarrollo.</a:t>
            </a:r>
          </a:p>
        </p:txBody>
      </p:sp>
      <p:sp>
        <p:nvSpPr>
          <p:cNvPr name="TextBox 27" id="27"/>
          <p:cNvSpPr txBox="true"/>
          <p:nvPr/>
        </p:nvSpPr>
        <p:spPr>
          <a:xfrm rot="0">
            <a:off x="12189319" y="6688559"/>
            <a:ext cx="5520705" cy="1349692"/>
          </a:xfrm>
          <a:prstGeom prst="rect">
            <a:avLst/>
          </a:prstGeom>
        </p:spPr>
        <p:txBody>
          <a:bodyPr anchor="t" rtlCol="false" tIns="0" lIns="0" bIns="0" rIns="0">
            <a:spAutoFit/>
          </a:bodyPr>
          <a:lstStyle/>
          <a:p>
            <a:pPr algn="l" marL="485775" indent="-242888" lvl="1">
              <a:lnSpc>
                <a:spcPts val="3622"/>
              </a:lnSpc>
              <a:buFont typeface="Arial"/>
              <a:buChar char="•"/>
            </a:pPr>
            <a:r>
              <a:rPr lang="en-US" sz="2250" spc="20">
                <a:solidFill>
                  <a:srgbClr val="FFFFFF"/>
                </a:solidFill>
                <a:latin typeface="TT Interphases"/>
                <a:ea typeface="TT Interphases"/>
                <a:cs typeface="TT Interphases"/>
                <a:sym typeface="TT Interphases"/>
              </a:rPr>
              <a:t>Diseñó la base de datos en PostgreSQL y desarrolló las APIs con Django.</a:t>
            </a:r>
          </a:p>
        </p:txBody>
      </p:sp>
      <p:sp>
        <p:nvSpPr>
          <p:cNvPr name="TextBox 28" id="28"/>
          <p:cNvSpPr txBox="true"/>
          <p:nvPr/>
        </p:nvSpPr>
        <p:spPr>
          <a:xfrm rot="0">
            <a:off x="12189319" y="7996963"/>
            <a:ext cx="5520705" cy="892493"/>
          </a:xfrm>
          <a:prstGeom prst="rect">
            <a:avLst/>
          </a:prstGeom>
        </p:spPr>
        <p:txBody>
          <a:bodyPr anchor="t" rtlCol="false" tIns="0" lIns="0" bIns="0" rIns="0">
            <a:spAutoFit/>
          </a:bodyPr>
          <a:lstStyle/>
          <a:p>
            <a:pPr algn="l" marL="485775" indent="-242888" lvl="1">
              <a:lnSpc>
                <a:spcPts val="3622"/>
              </a:lnSpc>
              <a:buFont typeface="Arial"/>
              <a:buChar char="•"/>
            </a:pPr>
            <a:r>
              <a:rPr lang="en-US" sz="2250" spc="20">
                <a:solidFill>
                  <a:srgbClr val="FFFFFF"/>
                </a:solidFill>
                <a:latin typeface="TT Interphases"/>
                <a:ea typeface="TT Interphases"/>
                <a:cs typeface="TT Interphases"/>
                <a:sym typeface="TT Interphases"/>
              </a:rPr>
              <a:t>Construyó la interfaz de la plataforma web usando Django.</a:t>
            </a:r>
          </a:p>
        </p:txBody>
      </p:sp>
      <p:sp>
        <p:nvSpPr>
          <p:cNvPr name="TextBox 29" id="29"/>
          <p:cNvSpPr txBox="true"/>
          <p:nvPr/>
        </p:nvSpPr>
        <p:spPr>
          <a:xfrm rot="0">
            <a:off x="12189319" y="9079955"/>
            <a:ext cx="5525272" cy="892493"/>
          </a:xfrm>
          <a:prstGeom prst="rect">
            <a:avLst/>
          </a:prstGeom>
        </p:spPr>
        <p:txBody>
          <a:bodyPr anchor="t" rtlCol="false" tIns="0" lIns="0" bIns="0" rIns="0">
            <a:spAutoFit/>
          </a:bodyPr>
          <a:lstStyle/>
          <a:p>
            <a:pPr algn="l" marL="485775" indent="-242888" lvl="1">
              <a:lnSpc>
                <a:spcPts val="3622"/>
              </a:lnSpc>
              <a:buFont typeface="Arial"/>
              <a:buChar char="•"/>
            </a:pPr>
            <a:r>
              <a:rPr lang="en-US" sz="2250" spc="20">
                <a:solidFill>
                  <a:srgbClr val="FFFFFF"/>
                </a:solidFill>
                <a:latin typeface="TT Interphases"/>
                <a:ea typeface="TT Interphases"/>
                <a:cs typeface="TT Interphases"/>
                <a:sym typeface="TT Interphases"/>
              </a:rPr>
              <a:t>Creó la aplicación con Ionic/Angular, conectándola a las APIs. </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18666"/>
            </a:stretch>
          </a:blipFill>
        </p:spPr>
      </p:sp>
      <p:grpSp>
        <p:nvGrpSpPr>
          <p:cNvPr name="Group 3" id="3"/>
          <p:cNvGrpSpPr/>
          <p:nvPr/>
        </p:nvGrpSpPr>
        <p:grpSpPr>
          <a:xfrm rot="5400000">
            <a:off x="3220135" y="-4784581"/>
            <a:ext cx="4127957" cy="8291237"/>
            <a:chOff x="0" y="0"/>
            <a:chExt cx="1087198" cy="2183700"/>
          </a:xfrm>
        </p:grpSpPr>
        <p:sp>
          <p:nvSpPr>
            <p:cNvPr name="Freeform 4" id="4"/>
            <p:cNvSpPr/>
            <p:nvPr/>
          </p:nvSpPr>
          <p:spPr>
            <a:xfrm flipH="false" flipV="false" rot="0">
              <a:off x="0" y="0"/>
              <a:ext cx="1087198" cy="2183700"/>
            </a:xfrm>
            <a:custGeom>
              <a:avLst/>
              <a:gdLst/>
              <a:ahLst/>
              <a:cxnLst/>
              <a:rect r="r" b="b" t="t" l="l"/>
              <a:pathLst>
                <a:path h="2183700" w="1087198">
                  <a:moveTo>
                    <a:pt x="52514" y="0"/>
                  </a:moveTo>
                  <a:lnTo>
                    <a:pt x="1034685" y="0"/>
                  </a:lnTo>
                  <a:cubicBezTo>
                    <a:pt x="1063687" y="0"/>
                    <a:pt x="1087198" y="23511"/>
                    <a:pt x="1087198" y="52514"/>
                  </a:cubicBezTo>
                  <a:lnTo>
                    <a:pt x="1087198" y="2131187"/>
                  </a:lnTo>
                  <a:cubicBezTo>
                    <a:pt x="1087198" y="2145114"/>
                    <a:pt x="1081666" y="2158471"/>
                    <a:pt x="1071818" y="2168319"/>
                  </a:cubicBezTo>
                  <a:cubicBezTo>
                    <a:pt x="1061969" y="2178168"/>
                    <a:pt x="1048612" y="2183700"/>
                    <a:pt x="1034685" y="2183700"/>
                  </a:cubicBezTo>
                  <a:lnTo>
                    <a:pt x="52514" y="2183700"/>
                  </a:lnTo>
                  <a:cubicBezTo>
                    <a:pt x="38586" y="2183700"/>
                    <a:pt x="25229" y="2178168"/>
                    <a:pt x="15381" y="2168319"/>
                  </a:cubicBezTo>
                  <a:cubicBezTo>
                    <a:pt x="5533" y="2158471"/>
                    <a:pt x="0" y="2145114"/>
                    <a:pt x="0" y="2131187"/>
                  </a:cubicBezTo>
                  <a:lnTo>
                    <a:pt x="0" y="52514"/>
                  </a:lnTo>
                  <a:cubicBezTo>
                    <a:pt x="0" y="23511"/>
                    <a:pt x="23511" y="0"/>
                    <a:pt x="52514" y="0"/>
                  </a:cubicBezTo>
                  <a:close/>
                </a:path>
              </a:pathLst>
            </a:custGeom>
            <a:solidFill>
              <a:srgbClr val="000A1F">
                <a:alpha val="60000"/>
              </a:srgbClr>
            </a:solidFill>
          </p:spPr>
        </p:sp>
        <p:sp>
          <p:nvSpPr>
            <p:cNvPr name="TextBox 5" id="5"/>
            <p:cNvSpPr txBox="true"/>
            <p:nvPr/>
          </p:nvSpPr>
          <p:spPr>
            <a:xfrm>
              <a:off x="0" y="-38100"/>
              <a:ext cx="1087198" cy="2221800"/>
            </a:xfrm>
            <a:prstGeom prst="rect">
              <a:avLst/>
            </a:prstGeom>
          </p:spPr>
          <p:txBody>
            <a:bodyPr anchor="ctr" rtlCol="false" tIns="50800" lIns="50800" bIns="50800" rIns="50800"/>
            <a:lstStyle/>
            <a:p>
              <a:pPr algn="ctr">
                <a:lnSpc>
                  <a:spcPts val="1774"/>
                </a:lnSpc>
              </a:pPr>
            </a:p>
          </p:txBody>
        </p:sp>
      </p:grpSp>
      <p:sp>
        <p:nvSpPr>
          <p:cNvPr name="Freeform 6" id="6"/>
          <p:cNvSpPr/>
          <p:nvPr/>
        </p:nvSpPr>
        <p:spPr>
          <a:xfrm flipH="false" flipV="false" rot="0">
            <a:off x="1724540" y="2005777"/>
            <a:ext cx="14838921" cy="7252523"/>
          </a:xfrm>
          <a:custGeom>
            <a:avLst/>
            <a:gdLst/>
            <a:ahLst/>
            <a:cxnLst/>
            <a:rect r="r" b="b" t="t" l="l"/>
            <a:pathLst>
              <a:path h="7252523" w="14838921">
                <a:moveTo>
                  <a:pt x="0" y="0"/>
                </a:moveTo>
                <a:lnTo>
                  <a:pt x="14838920" y="0"/>
                </a:lnTo>
                <a:lnTo>
                  <a:pt x="14838920" y="7252523"/>
                </a:lnTo>
                <a:lnTo>
                  <a:pt x="0" y="7252523"/>
                </a:lnTo>
                <a:lnTo>
                  <a:pt x="0" y="0"/>
                </a:lnTo>
                <a:close/>
              </a:path>
            </a:pathLst>
          </a:custGeom>
          <a:blipFill>
            <a:blip r:embed="rId3"/>
            <a:stretch>
              <a:fillRect l="0" t="0" r="0" b="0"/>
            </a:stretch>
          </a:blipFill>
        </p:spPr>
      </p:sp>
      <p:sp>
        <p:nvSpPr>
          <p:cNvPr name="TextBox 7" id="7"/>
          <p:cNvSpPr txBox="true"/>
          <p:nvPr/>
        </p:nvSpPr>
        <p:spPr>
          <a:xfrm rot="0">
            <a:off x="1028700" y="226543"/>
            <a:ext cx="8071646" cy="802157"/>
          </a:xfrm>
          <a:prstGeom prst="rect">
            <a:avLst/>
          </a:prstGeom>
        </p:spPr>
        <p:txBody>
          <a:bodyPr anchor="t" rtlCol="false" tIns="0" lIns="0" bIns="0" rIns="0">
            <a:spAutoFit/>
          </a:bodyPr>
          <a:lstStyle/>
          <a:p>
            <a:pPr algn="ctr" marL="0" indent="0" lvl="0">
              <a:lnSpc>
                <a:spcPts val="6472"/>
              </a:lnSpc>
              <a:spcBef>
                <a:spcPct val="0"/>
              </a:spcBef>
            </a:pPr>
            <a:r>
              <a:rPr lang="en-US" b="true" sz="5220" spc="99">
                <a:solidFill>
                  <a:srgbClr val="FFFFFF"/>
                </a:solidFill>
                <a:latin typeface="Muli Heavy"/>
                <a:ea typeface="Muli Heavy"/>
                <a:cs typeface="Muli Heavy"/>
                <a:sym typeface="Muli Heavy"/>
              </a:rPr>
              <a:t>SPRINT</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18666"/>
            </a:stretch>
          </a:blipFill>
        </p:spPr>
      </p:sp>
      <p:grpSp>
        <p:nvGrpSpPr>
          <p:cNvPr name="Group 3" id="3"/>
          <p:cNvGrpSpPr/>
          <p:nvPr/>
        </p:nvGrpSpPr>
        <p:grpSpPr>
          <a:xfrm rot="5400000">
            <a:off x="848038" y="1799477"/>
            <a:ext cx="7659612" cy="8082059"/>
            <a:chOff x="0" y="0"/>
            <a:chExt cx="2017346" cy="2128608"/>
          </a:xfrm>
        </p:grpSpPr>
        <p:sp>
          <p:nvSpPr>
            <p:cNvPr name="Freeform 4" id="4"/>
            <p:cNvSpPr/>
            <p:nvPr/>
          </p:nvSpPr>
          <p:spPr>
            <a:xfrm flipH="false" flipV="false" rot="0">
              <a:off x="0" y="0"/>
              <a:ext cx="2017346" cy="2128608"/>
            </a:xfrm>
            <a:custGeom>
              <a:avLst/>
              <a:gdLst/>
              <a:ahLst/>
              <a:cxnLst/>
              <a:rect r="r" b="b" t="t" l="l"/>
              <a:pathLst>
                <a:path h="2128608" w="2017346">
                  <a:moveTo>
                    <a:pt x="28301" y="0"/>
                  </a:moveTo>
                  <a:lnTo>
                    <a:pt x="1989045" y="0"/>
                  </a:lnTo>
                  <a:cubicBezTo>
                    <a:pt x="2004676" y="0"/>
                    <a:pt x="2017346" y="12671"/>
                    <a:pt x="2017346" y="28301"/>
                  </a:cubicBezTo>
                  <a:lnTo>
                    <a:pt x="2017346" y="2100307"/>
                  </a:lnTo>
                  <a:cubicBezTo>
                    <a:pt x="2017346" y="2115938"/>
                    <a:pt x="2004676" y="2128608"/>
                    <a:pt x="1989045" y="2128608"/>
                  </a:cubicBezTo>
                  <a:lnTo>
                    <a:pt x="28301" y="2128608"/>
                  </a:lnTo>
                  <a:cubicBezTo>
                    <a:pt x="12671" y="2128608"/>
                    <a:pt x="0" y="2115938"/>
                    <a:pt x="0" y="2100307"/>
                  </a:cubicBezTo>
                  <a:lnTo>
                    <a:pt x="0" y="28301"/>
                  </a:lnTo>
                  <a:cubicBezTo>
                    <a:pt x="0" y="12671"/>
                    <a:pt x="12671" y="0"/>
                    <a:pt x="28301" y="0"/>
                  </a:cubicBezTo>
                  <a:close/>
                </a:path>
              </a:pathLst>
            </a:custGeom>
            <a:solidFill>
              <a:srgbClr val="000A1F">
                <a:alpha val="60000"/>
              </a:srgbClr>
            </a:solidFill>
          </p:spPr>
        </p:sp>
        <p:sp>
          <p:nvSpPr>
            <p:cNvPr name="TextBox 5" id="5"/>
            <p:cNvSpPr txBox="true"/>
            <p:nvPr/>
          </p:nvSpPr>
          <p:spPr>
            <a:xfrm>
              <a:off x="0" y="-38100"/>
              <a:ext cx="2017346" cy="2166708"/>
            </a:xfrm>
            <a:prstGeom prst="rect">
              <a:avLst/>
            </a:prstGeom>
          </p:spPr>
          <p:txBody>
            <a:bodyPr anchor="ctr" rtlCol="false" tIns="50800" lIns="50800" bIns="50800" rIns="50800"/>
            <a:lstStyle/>
            <a:p>
              <a:pPr algn="ctr">
                <a:lnSpc>
                  <a:spcPts val="1774"/>
                </a:lnSpc>
              </a:pPr>
            </a:p>
          </p:txBody>
        </p:sp>
      </p:grpSp>
      <p:grpSp>
        <p:nvGrpSpPr>
          <p:cNvPr name="Group 6" id="6"/>
          <p:cNvGrpSpPr/>
          <p:nvPr/>
        </p:nvGrpSpPr>
        <p:grpSpPr>
          <a:xfrm rot="5400000">
            <a:off x="7319507" y="-5701485"/>
            <a:ext cx="3648985" cy="10836912"/>
            <a:chOff x="0" y="0"/>
            <a:chExt cx="961050" cy="2854166"/>
          </a:xfrm>
        </p:grpSpPr>
        <p:sp>
          <p:nvSpPr>
            <p:cNvPr name="Freeform 7" id="7"/>
            <p:cNvSpPr/>
            <p:nvPr/>
          </p:nvSpPr>
          <p:spPr>
            <a:xfrm flipH="false" flipV="false" rot="0">
              <a:off x="0" y="0"/>
              <a:ext cx="961050" cy="2854166"/>
            </a:xfrm>
            <a:custGeom>
              <a:avLst/>
              <a:gdLst/>
              <a:ahLst/>
              <a:cxnLst/>
              <a:rect r="r" b="b" t="t" l="l"/>
              <a:pathLst>
                <a:path h="2854166" w="961050">
                  <a:moveTo>
                    <a:pt x="59407" y="0"/>
                  </a:moveTo>
                  <a:lnTo>
                    <a:pt x="901643" y="0"/>
                  </a:lnTo>
                  <a:cubicBezTo>
                    <a:pt x="934452" y="0"/>
                    <a:pt x="961050" y="26597"/>
                    <a:pt x="961050" y="59407"/>
                  </a:cubicBezTo>
                  <a:lnTo>
                    <a:pt x="961050" y="2794760"/>
                  </a:lnTo>
                  <a:cubicBezTo>
                    <a:pt x="961050" y="2810515"/>
                    <a:pt x="954791" y="2825626"/>
                    <a:pt x="943650" y="2836767"/>
                  </a:cubicBezTo>
                  <a:cubicBezTo>
                    <a:pt x="932509" y="2847907"/>
                    <a:pt x="917399" y="2854166"/>
                    <a:pt x="901643" y="2854166"/>
                  </a:cubicBezTo>
                  <a:lnTo>
                    <a:pt x="59407" y="2854166"/>
                  </a:lnTo>
                  <a:cubicBezTo>
                    <a:pt x="43651" y="2854166"/>
                    <a:pt x="28541" y="2847907"/>
                    <a:pt x="17400" y="2836767"/>
                  </a:cubicBezTo>
                  <a:cubicBezTo>
                    <a:pt x="6259" y="2825626"/>
                    <a:pt x="0" y="2810515"/>
                    <a:pt x="0" y="2794760"/>
                  </a:cubicBezTo>
                  <a:lnTo>
                    <a:pt x="0" y="59407"/>
                  </a:lnTo>
                  <a:cubicBezTo>
                    <a:pt x="0" y="43651"/>
                    <a:pt x="6259" y="28541"/>
                    <a:pt x="17400" y="17400"/>
                  </a:cubicBezTo>
                  <a:cubicBezTo>
                    <a:pt x="28541" y="6259"/>
                    <a:pt x="43651" y="0"/>
                    <a:pt x="59407" y="0"/>
                  </a:cubicBezTo>
                  <a:close/>
                </a:path>
              </a:pathLst>
            </a:custGeom>
            <a:solidFill>
              <a:srgbClr val="000A1F">
                <a:alpha val="60000"/>
              </a:srgbClr>
            </a:solidFill>
          </p:spPr>
        </p:sp>
        <p:sp>
          <p:nvSpPr>
            <p:cNvPr name="TextBox 8" id="8"/>
            <p:cNvSpPr txBox="true"/>
            <p:nvPr/>
          </p:nvSpPr>
          <p:spPr>
            <a:xfrm>
              <a:off x="0" y="-38100"/>
              <a:ext cx="961050" cy="2892266"/>
            </a:xfrm>
            <a:prstGeom prst="rect">
              <a:avLst/>
            </a:prstGeom>
          </p:spPr>
          <p:txBody>
            <a:bodyPr anchor="ctr" rtlCol="false" tIns="50800" lIns="50800" bIns="50800" rIns="50800"/>
            <a:lstStyle/>
            <a:p>
              <a:pPr algn="ctr">
                <a:lnSpc>
                  <a:spcPts val="1774"/>
                </a:lnSpc>
              </a:pPr>
            </a:p>
          </p:txBody>
        </p:sp>
      </p:grpSp>
      <p:grpSp>
        <p:nvGrpSpPr>
          <p:cNvPr name="Group 9" id="9"/>
          <p:cNvGrpSpPr/>
          <p:nvPr/>
        </p:nvGrpSpPr>
        <p:grpSpPr>
          <a:xfrm rot="5400000">
            <a:off x="9728820" y="1799477"/>
            <a:ext cx="7659612" cy="8082059"/>
            <a:chOff x="0" y="0"/>
            <a:chExt cx="2017346" cy="2128608"/>
          </a:xfrm>
        </p:grpSpPr>
        <p:sp>
          <p:nvSpPr>
            <p:cNvPr name="Freeform 10" id="10"/>
            <p:cNvSpPr/>
            <p:nvPr/>
          </p:nvSpPr>
          <p:spPr>
            <a:xfrm flipH="false" flipV="false" rot="0">
              <a:off x="0" y="0"/>
              <a:ext cx="2017346" cy="2128608"/>
            </a:xfrm>
            <a:custGeom>
              <a:avLst/>
              <a:gdLst/>
              <a:ahLst/>
              <a:cxnLst/>
              <a:rect r="r" b="b" t="t" l="l"/>
              <a:pathLst>
                <a:path h="2128608" w="2017346">
                  <a:moveTo>
                    <a:pt x="28301" y="0"/>
                  </a:moveTo>
                  <a:lnTo>
                    <a:pt x="1989045" y="0"/>
                  </a:lnTo>
                  <a:cubicBezTo>
                    <a:pt x="2004676" y="0"/>
                    <a:pt x="2017346" y="12671"/>
                    <a:pt x="2017346" y="28301"/>
                  </a:cubicBezTo>
                  <a:lnTo>
                    <a:pt x="2017346" y="2100307"/>
                  </a:lnTo>
                  <a:cubicBezTo>
                    <a:pt x="2017346" y="2115938"/>
                    <a:pt x="2004676" y="2128608"/>
                    <a:pt x="1989045" y="2128608"/>
                  </a:cubicBezTo>
                  <a:lnTo>
                    <a:pt x="28301" y="2128608"/>
                  </a:lnTo>
                  <a:cubicBezTo>
                    <a:pt x="12671" y="2128608"/>
                    <a:pt x="0" y="2115938"/>
                    <a:pt x="0" y="2100307"/>
                  </a:cubicBezTo>
                  <a:lnTo>
                    <a:pt x="0" y="28301"/>
                  </a:lnTo>
                  <a:cubicBezTo>
                    <a:pt x="0" y="12671"/>
                    <a:pt x="12671" y="0"/>
                    <a:pt x="28301" y="0"/>
                  </a:cubicBezTo>
                  <a:close/>
                </a:path>
              </a:pathLst>
            </a:custGeom>
            <a:solidFill>
              <a:srgbClr val="000A1F">
                <a:alpha val="60000"/>
              </a:srgbClr>
            </a:solidFill>
          </p:spPr>
        </p:sp>
        <p:sp>
          <p:nvSpPr>
            <p:cNvPr name="TextBox 11" id="11"/>
            <p:cNvSpPr txBox="true"/>
            <p:nvPr/>
          </p:nvSpPr>
          <p:spPr>
            <a:xfrm>
              <a:off x="0" y="-38100"/>
              <a:ext cx="2017346" cy="2166708"/>
            </a:xfrm>
            <a:prstGeom prst="rect">
              <a:avLst/>
            </a:prstGeom>
          </p:spPr>
          <p:txBody>
            <a:bodyPr anchor="ctr" rtlCol="false" tIns="50800" lIns="50800" bIns="50800" rIns="50800"/>
            <a:lstStyle/>
            <a:p>
              <a:pPr algn="ctr">
                <a:lnSpc>
                  <a:spcPts val="1774"/>
                </a:lnSpc>
              </a:pPr>
            </a:p>
          </p:txBody>
        </p:sp>
      </p:grpSp>
      <p:sp>
        <p:nvSpPr>
          <p:cNvPr name="Freeform 12" id="12"/>
          <p:cNvSpPr/>
          <p:nvPr/>
        </p:nvSpPr>
        <p:spPr>
          <a:xfrm flipH="false" flipV="false" rot="0">
            <a:off x="12149544" y="6840788"/>
            <a:ext cx="2818163" cy="2737141"/>
          </a:xfrm>
          <a:custGeom>
            <a:avLst/>
            <a:gdLst/>
            <a:ahLst/>
            <a:cxnLst/>
            <a:rect r="r" b="b" t="t" l="l"/>
            <a:pathLst>
              <a:path h="2737141" w="2818163">
                <a:moveTo>
                  <a:pt x="0" y="0"/>
                </a:moveTo>
                <a:lnTo>
                  <a:pt x="2818163" y="0"/>
                </a:lnTo>
                <a:lnTo>
                  <a:pt x="2818163" y="2737141"/>
                </a:lnTo>
                <a:lnTo>
                  <a:pt x="0" y="2737141"/>
                </a:lnTo>
                <a:lnTo>
                  <a:pt x="0" y="0"/>
                </a:lnTo>
                <a:close/>
              </a:path>
            </a:pathLst>
          </a:custGeom>
          <a:blipFill>
            <a:blip r:embed="rId3"/>
            <a:stretch>
              <a:fillRect l="0" t="0" r="0" b="0"/>
            </a:stretch>
          </a:blipFill>
        </p:spPr>
      </p:sp>
      <p:sp>
        <p:nvSpPr>
          <p:cNvPr name="TextBox 13" id="13"/>
          <p:cNvSpPr txBox="true"/>
          <p:nvPr/>
        </p:nvSpPr>
        <p:spPr>
          <a:xfrm rot="0">
            <a:off x="4163317" y="424101"/>
            <a:ext cx="9961365" cy="802147"/>
          </a:xfrm>
          <a:prstGeom prst="rect">
            <a:avLst/>
          </a:prstGeom>
        </p:spPr>
        <p:txBody>
          <a:bodyPr anchor="t" rtlCol="false" tIns="0" lIns="0" bIns="0" rIns="0">
            <a:spAutoFit/>
          </a:bodyPr>
          <a:lstStyle/>
          <a:p>
            <a:pPr algn="ctr" marL="0" indent="0" lvl="0">
              <a:lnSpc>
                <a:spcPts val="6475"/>
              </a:lnSpc>
              <a:spcBef>
                <a:spcPct val="0"/>
              </a:spcBef>
            </a:pPr>
            <a:r>
              <a:rPr lang="en-US" b="true" sz="5221" spc="99">
                <a:solidFill>
                  <a:srgbClr val="FFFFFF"/>
                </a:solidFill>
                <a:latin typeface="Muli Heavy"/>
                <a:ea typeface="Muli Heavy"/>
                <a:cs typeface="Muli Heavy"/>
                <a:sym typeface="Muli Heavy"/>
              </a:rPr>
              <a:t>DESARROLLO TÉCNICO</a:t>
            </a:r>
          </a:p>
        </p:txBody>
      </p:sp>
      <p:sp>
        <p:nvSpPr>
          <p:cNvPr name="TextBox 14" id="14"/>
          <p:cNvSpPr txBox="true"/>
          <p:nvPr/>
        </p:nvSpPr>
        <p:spPr>
          <a:xfrm rot="0">
            <a:off x="2077257" y="2317645"/>
            <a:ext cx="5201174" cy="396367"/>
          </a:xfrm>
          <a:prstGeom prst="rect">
            <a:avLst/>
          </a:prstGeom>
        </p:spPr>
        <p:txBody>
          <a:bodyPr anchor="t" rtlCol="false" tIns="0" lIns="0" bIns="0" rIns="0">
            <a:spAutoFit/>
          </a:bodyPr>
          <a:lstStyle/>
          <a:p>
            <a:pPr algn="ctr" marL="0" indent="0" lvl="0">
              <a:lnSpc>
                <a:spcPts val="3223"/>
              </a:lnSpc>
              <a:spcBef>
                <a:spcPct val="0"/>
              </a:spcBef>
            </a:pPr>
            <a:r>
              <a:rPr lang="en-US" b="true" sz="2599" spc="49">
                <a:solidFill>
                  <a:srgbClr val="FFFFFF"/>
                </a:solidFill>
                <a:latin typeface="Muli Heavy"/>
                <a:ea typeface="Muli Heavy"/>
                <a:cs typeface="Muli Heavy"/>
                <a:sym typeface="Muli Heavy"/>
              </a:rPr>
              <a:t>TECNOLOGIAS UTILIZADAS</a:t>
            </a:r>
          </a:p>
        </p:txBody>
      </p:sp>
      <p:sp>
        <p:nvSpPr>
          <p:cNvPr name="TextBox 15" id="15"/>
          <p:cNvSpPr txBox="true"/>
          <p:nvPr/>
        </p:nvSpPr>
        <p:spPr>
          <a:xfrm rot="0">
            <a:off x="9517596" y="2310533"/>
            <a:ext cx="8156326" cy="796417"/>
          </a:xfrm>
          <a:prstGeom prst="rect">
            <a:avLst/>
          </a:prstGeom>
        </p:spPr>
        <p:txBody>
          <a:bodyPr anchor="t" rtlCol="false" tIns="0" lIns="0" bIns="0" rIns="0">
            <a:spAutoFit/>
          </a:bodyPr>
          <a:lstStyle/>
          <a:p>
            <a:pPr algn="ctr" marL="0" indent="0" lvl="0">
              <a:lnSpc>
                <a:spcPts val="3223"/>
              </a:lnSpc>
              <a:spcBef>
                <a:spcPct val="0"/>
              </a:spcBef>
            </a:pPr>
            <a:r>
              <a:rPr lang="en-US" b="true" sz="2599" spc="49">
                <a:solidFill>
                  <a:srgbClr val="FFFFFF"/>
                </a:solidFill>
                <a:latin typeface="Muli Heavy"/>
                <a:ea typeface="Muli Heavy"/>
                <a:cs typeface="Muli Heavy"/>
                <a:sym typeface="Muli Heavy"/>
              </a:rPr>
              <a:t>¿CÓMO PERMITIERON ESTAS TECNOLOGÍAS CONSTRUIR LA SOLUCIÓN?</a:t>
            </a:r>
          </a:p>
        </p:txBody>
      </p:sp>
      <p:sp>
        <p:nvSpPr>
          <p:cNvPr name="TextBox 16" id="16"/>
          <p:cNvSpPr txBox="true"/>
          <p:nvPr/>
        </p:nvSpPr>
        <p:spPr>
          <a:xfrm rot="0">
            <a:off x="9680135" y="3298855"/>
            <a:ext cx="7756981" cy="3349752"/>
          </a:xfrm>
          <a:prstGeom prst="rect">
            <a:avLst/>
          </a:prstGeom>
        </p:spPr>
        <p:txBody>
          <a:bodyPr anchor="t" rtlCol="false" tIns="0" lIns="0" bIns="0" rIns="0">
            <a:spAutoFit/>
          </a:bodyPr>
          <a:lstStyle/>
          <a:p>
            <a:pPr algn="ctr">
              <a:lnSpc>
                <a:spcPts val="3318"/>
              </a:lnSpc>
            </a:pPr>
            <a:r>
              <a:rPr lang="en-US" sz="2370">
                <a:solidFill>
                  <a:srgbClr val="FFFFFF"/>
                </a:solidFill>
                <a:latin typeface="TT Interphases"/>
                <a:ea typeface="TT Interphases"/>
                <a:cs typeface="TT Interphases"/>
                <a:sym typeface="TT Interphases"/>
              </a:rPr>
              <a:t>La clave fue usar </a:t>
            </a:r>
            <a:r>
              <a:rPr lang="en-US" sz="2370">
                <a:solidFill>
                  <a:srgbClr val="FFFFFF"/>
                </a:solidFill>
                <a:latin typeface="TT Interphases"/>
                <a:ea typeface="TT Interphases"/>
                <a:cs typeface="TT Interphases"/>
                <a:sym typeface="TT Interphases"/>
              </a:rPr>
              <a:t>APIs como puentes de comunicación para conectar todos los componentes, además la base de datos en la nube actúa como centro de la información, por ello tanto la página web para los trabajadores como la app móvil para los ciudadanos y trabajadores se conectan a la base de datos a través de la API, asegurando que todos los datos estén centralizados, sincronizados y sean accesibles desde cualquier plataforma.</a:t>
            </a:r>
          </a:p>
        </p:txBody>
      </p:sp>
      <p:sp>
        <p:nvSpPr>
          <p:cNvPr name="TextBox 17" id="17"/>
          <p:cNvSpPr txBox="true"/>
          <p:nvPr/>
        </p:nvSpPr>
        <p:spPr>
          <a:xfrm rot="0">
            <a:off x="799353" y="3298855"/>
            <a:ext cx="7756981" cy="1254252"/>
          </a:xfrm>
          <a:prstGeom prst="rect">
            <a:avLst/>
          </a:prstGeom>
        </p:spPr>
        <p:txBody>
          <a:bodyPr anchor="t" rtlCol="false" tIns="0" lIns="0" bIns="0" rIns="0">
            <a:spAutoFit/>
          </a:bodyPr>
          <a:lstStyle/>
          <a:p>
            <a:pPr algn="ctr" marL="511683" indent="-255842" lvl="1">
              <a:lnSpc>
                <a:spcPts val="3318"/>
              </a:lnSpc>
              <a:buFont typeface="Arial"/>
              <a:buChar char="•"/>
            </a:pPr>
            <a:r>
              <a:rPr lang="en-US" b="true" sz="2370">
                <a:solidFill>
                  <a:srgbClr val="FFFFFF"/>
                </a:solidFill>
                <a:latin typeface="TT Interphases Bold"/>
                <a:ea typeface="TT Interphases Bold"/>
                <a:cs typeface="TT Interphases Bold"/>
                <a:sym typeface="TT Interphases Bold"/>
              </a:rPr>
              <a:t>Base de Dato</a:t>
            </a:r>
            <a:r>
              <a:rPr lang="en-US" b="true" sz="2370">
                <a:solidFill>
                  <a:srgbClr val="FFFFFF"/>
                </a:solidFill>
                <a:latin typeface="TT Interphases Bold"/>
                <a:ea typeface="TT Interphases Bold"/>
                <a:cs typeface="TT Interphases Bold"/>
                <a:sym typeface="TT Interphases Bold"/>
              </a:rPr>
              <a:t>s:</a:t>
            </a:r>
            <a:r>
              <a:rPr lang="en-US" sz="2370">
                <a:solidFill>
                  <a:srgbClr val="FFFFFF"/>
                </a:solidFill>
                <a:latin typeface="TT Interphases"/>
                <a:ea typeface="TT Interphases"/>
                <a:cs typeface="TT Interphases"/>
                <a:sym typeface="TT Interphases"/>
              </a:rPr>
              <a:t> Utilizamos PostgreSQL alojada en SupaBase, proporcionando una base robusta en la nube con una API REST automática y segura.</a:t>
            </a:r>
          </a:p>
        </p:txBody>
      </p:sp>
      <p:sp>
        <p:nvSpPr>
          <p:cNvPr name="TextBox 18" id="18"/>
          <p:cNvSpPr txBox="true"/>
          <p:nvPr/>
        </p:nvSpPr>
        <p:spPr>
          <a:xfrm rot="0">
            <a:off x="799353" y="4834061"/>
            <a:ext cx="7756981" cy="1673352"/>
          </a:xfrm>
          <a:prstGeom prst="rect">
            <a:avLst/>
          </a:prstGeom>
        </p:spPr>
        <p:txBody>
          <a:bodyPr anchor="t" rtlCol="false" tIns="0" lIns="0" bIns="0" rIns="0">
            <a:spAutoFit/>
          </a:bodyPr>
          <a:lstStyle/>
          <a:p>
            <a:pPr algn="ctr" marL="511683" indent="-255842" lvl="1">
              <a:lnSpc>
                <a:spcPts val="3318"/>
              </a:lnSpc>
              <a:buFont typeface="Arial"/>
              <a:buChar char="•"/>
            </a:pPr>
            <a:r>
              <a:rPr lang="en-US" b="true" sz="2370">
                <a:solidFill>
                  <a:srgbClr val="FFFFFF"/>
                </a:solidFill>
                <a:latin typeface="TT Interphases Bold"/>
                <a:ea typeface="TT Interphases Bold"/>
                <a:cs typeface="TT Interphases Bold"/>
                <a:sym typeface="TT Interphases Bold"/>
              </a:rPr>
              <a:t>Aplicación Web:</a:t>
            </a:r>
            <a:r>
              <a:rPr lang="en-US" sz="2370">
                <a:solidFill>
                  <a:srgbClr val="FFFFFF"/>
                </a:solidFill>
                <a:latin typeface="TT Interphases"/>
                <a:ea typeface="TT Interphases"/>
                <a:cs typeface="TT Interphases"/>
                <a:sym typeface="TT Interphases"/>
              </a:rPr>
              <a:t> Desarrollada</a:t>
            </a:r>
            <a:r>
              <a:rPr lang="en-US" sz="2370">
                <a:solidFill>
                  <a:srgbClr val="FFFFFF"/>
                </a:solidFill>
                <a:latin typeface="TT Interphases"/>
                <a:ea typeface="TT Interphases"/>
                <a:cs typeface="TT Interphases"/>
                <a:sym typeface="TT Interphases"/>
              </a:rPr>
              <a:t> con Django, que se conecta directamente a la API de SupaBase para gestionar todas las operaciones de datos crear, leer, actualizar y eliminar de forma estructurada.</a:t>
            </a:r>
          </a:p>
        </p:txBody>
      </p:sp>
      <p:sp>
        <p:nvSpPr>
          <p:cNvPr name="TextBox 19" id="19"/>
          <p:cNvSpPr txBox="true"/>
          <p:nvPr/>
        </p:nvSpPr>
        <p:spPr>
          <a:xfrm rot="0">
            <a:off x="799353" y="6783638"/>
            <a:ext cx="7756981" cy="1673352"/>
          </a:xfrm>
          <a:prstGeom prst="rect">
            <a:avLst/>
          </a:prstGeom>
        </p:spPr>
        <p:txBody>
          <a:bodyPr anchor="t" rtlCol="false" tIns="0" lIns="0" bIns="0" rIns="0">
            <a:spAutoFit/>
          </a:bodyPr>
          <a:lstStyle/>
          <a:p>
            <a:pPr algn="ctr" marL="511683" indent="-255842" lvl="1">
              <a:lnSpc>
                <a:spcPts val="3318"/>
              </a:lnSpc>
              <a:buFont typeface="Arial"/>
              <a:buChar char="•"/>
            </a:pPr>
            <a:r>
              <a:rPr lang="en-US" b="true" sz="2370">
                <a:solidFill>
                  <a:srgbClr val="FFFFFF"/>
                </a:solidFill>
                <a:latin typeface="TT Interphases Bold"/>
                <a:ea typeface="TT Interphases Bold"/>
                <a:cs typeface="TT Interphases Bold"/>
                <a:sym typeface="TT Interphases Bold"/>
              </a:rPr>
              <a:t>Aplicación Móvil:</a:t>
            </a:r>
            <a:r>
              <a:rPr lang="en-US" sz="2370">
                <a:solidFill>
                  <a:srgbClr val="FFFFFF"/>
                </a:solidFill>
                <a:latin typeface="TT Interphases"/>
                <a:ea typeface="TT Interphases"/>
                <a:cs typeface="TT Interphases"/>
                <a:sym typeface="TT Interphases"/>
              </a:rPr>
              <a:t> Construida con Ionic</a:t>
            </a:r>
            <a:r>
              <a:rPr lang="en-US" sz="2370">
                <a:solidFill>
                  <a:srgbClr val="FFFFFF"/>
                </a:solidFill>
                <a:latin typeface="TT Interphases"/>
                <a:ea typeface="TT Interphases"/>
                <a:cs typeface="TT Interphases"/>
                <a:sym typeface="TT Interphases"/>
              </a:rPr>
              <a:t> y Angular, consume la API de la página web, asegurando que los datos se reflejen en tiempo real tanto en la web como en el dispositivo móvil.</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18666"/>
            </a:stretch>
          </a:blipFill>
        </p:spPr>
      </p:sp>
      <p:grpSp>
        <p:nvGrpSpPr>
          <p:cNvPr name="Group 3" id="3"/>
          <p:cNvGrpSpPr/>
          <p:nvPr/>
        </p:nvGrpSpPr>
        <p:grpSpPr>
          <a:xfrm rot="5400000">
            <a:off x="7603181" y="-512411"/>
            <a:ext cx="12199553" cy="11621151"/>
            <a:chOff x="0" y="0"/>
            <a:chExt cx="3213051" cy="3060715"/>
          </a:xfrm>
        </p:grpSpPr>
        <p:sp>
          <p:nvSpPr>
            <p:cNvPr name="Freeform 4" id="4"/>
            <p:cNvSpPr/>
            <p:nvPr/>
          </p:nvSpPr>
          <p:spPr>
            <a:xfrm flipH="false" flipV="false" rot="0">
              <a:off x="0" y="0"/>
              <a:ext cx="3213051" cy="3060715"/>
            </a:xfrm>
            <a:custGeom>
              <a:avLst/>
              <a:gdLst/>
              <a:ahLst/>
              <a:cxnLst/>
              <a:rect r="r" b="b" t="t" l="l"/>
              <a:pathLst>
                <a:path h="3060715" w="3213051">
                  <a:moveTo>
                    <a:pt x="17769" y="0"/>
                  </a:moveTo>
                  <a:lnTo>
                    <a:pt x="3195282" y="0"/>
                  </a:lnTo>
                  <a:cubicBezTo>
                    <a:pt x="3199995" y="0"/>
                    <a:pt x="3204514" y="1872"/>
                    <a:pt x="3207847" y="5204"/>
                  </a:cubicBezTo>
                  <a:cubicBezTo>
                    <a:pt x="3211179" y="8537"/>
                    <a:pt x="3213051" y="13056"/>
                    <a:pt x="3213051" y="17769"/>
                  </a:cubicBezTo>
                  <a:lnTo>
                    <a:pt x="3213051" y="3042946"/>
                  </a:lnTo>
                  <a:cubicBezTo>
                    <a:pt x="3213051" y="3047658"/>
                    <a:pt x="3211179" y="3052178"/>
                    <a:pt x="3207847" y="3055510"/>
                  </a:cubicBezTo>
                  <a:cubicBezTo>
                    <a:pt x="3204514" y="3058843"/>
                    <a:pt x="3199995" y="3060715"/>
                    <a:pt x="3195282" y="3060715"/>
                  </a:cubicBezTo>
                  <a:lnTo>
                    <a:pt x="17769" y="3060715"/>
                  </a:lnTo>
                  <a:cubicBezTo>
                    <a:pt x="13056" y="3060715"/>
                    <a:pt x="8537" y="3058843"/>
                    <a:pt x="5204" y="3055510"/>
                  </a:cubicBezTo>
                  <a:cubicBezTo>
                    <a:pt x="1872" y="3052178"/>
                    <a:pt x="0" y="3047658"/>
                    <a:pt x="0" y="3042946"/>
                  </a:cubicBezTo>
                  <a:lnTo>
                    <a:pt x="0" y="17769"/>
                  </a:lnTo>
                  <a:cubicBezTo>
                    <a:pt x="0" y="13056"/>
                    <a:pt x="1872" y="8537"/>
                    <a:pt x="5204" y="5204"/>
                  </a:cubicBezTo>
                  <a:cubicBezTo>
                    <a:pt x="8537" y="1872"/>
                    <a:pt x="13056" y="0"/>
                    <a:pt x="17769" y="0"/>
                  </a:cubicBezTo>
                  <a:close/>
                </a:path>
              </a:pathLst>
            </a:custGeom>
            <a:solidFill>
              <a:srgbClr val="000A1F">
                <a:alpha val="60000"/>
              </a:srgbClr>
            </a:solidFill>
          </p:spPr>
        </p:sp>
        <p:sp>
          <p:nvSpPr>
            <p:cNvPr name="TextBox 5" id="5"/>
            <p:cNvSpPr txBox="true"/>
            <p:nvPr/>
          </p:nvSpPr>
          <p:spPr>
            <a:xfrm>
              <a:off x="0" y="-38100"/>
              <a:ext cx="3213051" cy="3098815"/>
            </a:xfrm>
            <a:prstGeom prst="rect">
              <a:avLst/>
            </a:prstGeom>
          </p:spPr>
          <p:txBody>
            <a:bodyPr anchor="ctr" rtlCol="false" tIns="50800" lIns="50800" bIns="50800" rIns="50800"/>
            <a:lstStyle/>
            <a:p>
              <a:pPr algn="ctr">
                <a:lnSpc>
                  <a:spcPts val="1774"/>
                </a:lnSpc>
              </a:pPr>
            </a:p>
          </p:txBody>
        </p:sp>
      </p:grpSp>
      <p:grpSp>
        <p:nvGrpSpPr>
          <p:cNvPr name="Group 6" id="6"/>
          <p:cNvGrpSpPr>
            <a:grpSpLocks noChangeAspect="true"/>
          </p:cNvGrpSpPr>
          <p:nvPr/>
        </p:nvGrpSpPr>
        <p:grpSpPr>
          <a:xfrm rot="0">
            <a:off x="1237683" y="2186366"/>
            <a:ext cx="7751485" cy="6223599"/>
            <a:chOff x="0" y="0"/>
            <a:chExt cx="7467600" cy="5995670"/>
          </a:xfrm>
        </p:grpSpPr>
        <p:sp>
          <p:nvSpPr>
            <p:cNvPr name="Freeform 7" id="7"/>
            <p:cNvSpPr/>
            <p:nvPr/>
          </p:nvSpPr>
          <p:spPr>
            <a:xfrm flipH="false" flipV="false" rot="0">
              <a:off x="0" y="0"/>
              <a:ext cx="7467600" cy="4513580"/>
            </a:xfrm>
            <a:custGeom>
              <a:avLst/>
              <a:gdLst/>
              <a:ahLst/>
              <a:cxnLst/>
              <a:rect r="r" b="b" t="t" l="l"/>
              <a:pathLst>
                <a:path h="4513580" w="7467600">
                  <a:moveTo>
                    <a:pt x="7127240" y="0"/>
                  </a:moveTo>
                  <a:lnTo>
                    <a:pt x="340360" y="0"/>
                  </a:lnTo>
                  <a:cubicBezTo>
                    <a:pt x="152400" y="0"/>
                    <a:pt x="0" y="152400"/>
                    <a:pt x="0" y="340360"/>
                  </a:cubicBezTo>
                  <a:lnTo>
                    <a:pt x="0" y="4513580"/>
                  </a:lnTo>
                  <a:lnTo>
                    <a:pt x="7467600" y="4513580"/>
                  </a:lnTo>
                  <a:lnTo>
                    <a:pt x="7467600" y="340360"/>
                  </a:lnTo>
                  <a:cubicBezTo>
                    <a:pt x="7467600" y="152400"/>
                    <a:pt x="7315200" y="0"/>
                    <a:pt x="7127240" y="0"/>
                  </a:cubicBezTo>
                  <a:close/>
                  <a:moveTo>
                    <a:pt x="7142480" y="4188460"/>
                  </a:moveTo>
                  <a:lnTo>
                    <a:pt x="314961" y="4188460"/>
                  </a:lnTo>
                  <a:lnTo>
                    <a:pt x="314961" y="353060"/>
                  </a:lnTo>
                  <a:lnTo>
                    <a:pt x="7142480" y="353060"/>
                  </a:lnTo>
                  <a:lnTo>
                    <a:pt x="7142480" y="4188460"/>
                  </a:lnTo>
                  <a:close/>
                </a:path>
              </a:pathLst>
            </a:custGeom>
            <a:solidFill>
              <a:srgbClr val="000A1F"/>
            </a:solidFill>
          </p:spPr>
        </p:sp>
        <p:sp>
          <p:nvSpPr>
            <p:cNvPr name="Freeform 8" id="8"/>
            <p:cNvSpPr/>
            <p:nvPr/>
          </p:nvSpPr>
          <p:spPr>
            <a:xfrm flipH="false" flipV="false" rot="0">
              <a:off x="0" y="4514850"/>
              <a:ext cx="7467600" cy="695960"/>
            </a:xfrm>
            <a:custGeom>
              <a:avLst/>
              <a:gdLst/>
              <a:ahLst/>
              <a:cxnLst/>
              <a:rect r="r" b="b" t="t" l="l"/>
              <a:pathLst>
                <a:path h="695960" w="7467600">
                  <a:moveTo>
                    <a:pt x="0" y="355600"/>
                  </a:moveTo>
                  <a:cubicBezTo>
                    <a:pt x="0" y="543560"/>
                    <a:pt x="152400" y="695960"/>
                    <a:pt x="340360" y="695960"/>
                  </a:cubicBezTo>
                  <a:lnTo>
                    <a:pt x="7127240" y="695960"/>
                  </a:lnTo>
                  <a:cubicBezTo>
                    <a:pt x="7315200" y="695960"/>
                    <a:pt x="7467600" y="543560"/>
                    <a:pt x="7467600" y="355600"/>
                  </a:cubicBezTo>
                  <a:lnTo>
                    <a:pt x="7467600" y="0"/>
                  </a:lnTo>
                  <a:lnTo>
                    <a:pt x="0" y="0"/>
                  </a:lnTo>
                  <a:lnTo>
                    <a:pt x="0" y="355600"/>
                  </a:lnTo>
                  <a:close/>
                </a:path>
              </a:pathLst>
            </a:custGeom>
            <a:solidFill>
              <a:srgbClr val="FFFFFF"/>
            </a:solidFill>
          </p:spPr>
        </p:sp>
        <p:sp>
          <p:nvSpPr>
            <p:cNvPr name="Freeform 9" id="9"/>
            <p:cNvSpPr/>
            <p:nvPr/>
          </p:nvSpPr>
          <p:spPr>
            <a:xfrm flipH="false" flipV="false" rot="0">
              <a:off x="2429510" y="5210810"/>
              <a:ext cx="2606040" cy="791210"/>
            </a:xfrm>
            <a:custGeom>
              <a:avLst/>
              <a:gdLst/>
              <a:ahLst/>
              <a:cxnLst/>
              <a:rect r="r" b="b" t="t" l="l"/>
              <a:pathLst>
                <a:path h="791210" w="2606040">
                  <a:moveTo>
                    <a:pt x="1258570" y="0"/>
                  </a:moveTo>
                  <a:lnTo>
                    <a:pt x="453390" y="0"/>
                  </a:lnTo>
                  <a:cubicBezTo>
                    <a:pt x="453390" y="0"/>
                    <a:pt x="429260" y="370840"/>
                    <a:pt x="403860" y="525780"/>
                  </a:cubicBezTo>
                  <a:cubicBezTo>
                    <a:pt x="359410" y="791210"/>
                    <a:pt x="87630" y="706120"/>
                    <a:pt x="10160" y="762000"/>
                  </a:cubicBezTo>
                  <a:cubicBezTo>
                    <a:pt x="0" y="769620"/>
                    <a:pt x="5080" y="786130"/>
                    <a:pt x="17780" y="786130"/>
                  </a:cubicBezTo>
                  <a:lnTo>
                    <a:pt x="2588260" y="786130"/>
                  </a:lnTo>
                  <a:cubicBezTo>
                    <a:pt x="2600960" y="786130"/>
                    <a:pt x="2606040" y="769620"/>
                    <a:pt x="2595880" y="762000"/>
                  </a:cubicBezTo>
                  <a:cubicBezTo>
                    <a:pt x="2518410" y="706120"/>
                    <a:pt x="2246630" y="791210"/>
                    <a:pt x="2202180" y="525780"/>
                  </a:cubicBezTo>
                  <a:cubicBezTo>
                    <a:pt x="2176780" y="370840"/>
                    <a:pt x="2152650" y="0"/>
                    <a:pt x="2152650" y="0"/>
                  </a:cubicBezTo>
                  <a:lnTo>
                    <a:pt x="1258570" y="0"/>
                  </a:lnTo>
                  <a:close/>
                </a:path>
              </a:pathLst>
            </a:custGeom>
            <a:solidFill>
              <a:srgbClr val="BBBBBB"/>
            </a:solidFill>
          </p:spPr>
        </p:sp>
        <p:sp>
          <p:nvSpPr>
            <p:cNvPr name="Freeform 10" id="10"/>
            <p:cNvSpPr/>
            <p:nvPr/>
          </p:nvSpPr>
          <p:spPr>
            <a:xfrm flipH="false" flipV="false" rot="0">
              <a:off x="314960" y="353060"/>
              <a:ext cx="6827520" cy="3835400"/>
            </a:xfrm>
            <a:custGeom>
              <a:avLst/>
              <a:gdLst/>
              <a:ahLst/>
              <a:cxnLst/>
              <a:rect r="r" b="b" t="t" l="l"/>
              <a:pathLst>
                <a:path h="3835400" w="6827520">
                  <a:moveTo>
                    <a:pt x="0" y="0"/>
                  </a:moveTo>
                  <a:lnTo>
                    <a:pt x="6827520" y="0"/>
                  </a:lnTo>
                  <a:lnTo>
                    <a:pt x="6827520" y="3835400"/>
                  </a:lnTo>
                  <a:lnTo>
                    <a:pt x="0" y="3835400"/>
                  </a:lnTo>
                  <a:close/>
                </a:path>
              </a:pathLst>
            </a:custGeom>
            <a:blipFill>
              <a:blip r:embed="rId3"/>
              <a:stretch>
                <a:fillRect l="0" t="-9337" r="0" b="-9337"/>
              </a:stretch>
            </a:blipFill>
          </p:spPr>
        </p:sp>
      </p:grpSp>
      <p:sp>
        <p:nvSpPr>
          <p:cNvPr name="TextBox 11" id="11"/>
          <p:cNvSpPr txBox="true"/>
          <p:nvPr/>
        </p:nvSpPr>
        <p:spPr>
          <a:xfrm rot="0">
            <a:off x="10066277" y="1213438"/>
            <a:ext cx="7273360" cy="802157"/>
          </a:xfrm>
          <a:prstGeom prst="rect">
            <a:avLst/>
          </a:prstGeom>
        </p:spPr>
        <p:txBody>
          <a:bodyPr anchor="t" rtlCol="false" tIns="0" lIns="0" bIns="0" rIns="0">
            <a:spAutoFit/>
          </a:bodyPr>
          <a:lstStyle/>
          <a:p>
            <a:pPr algn="ctr" marL="0" indent="0" lvl="0">
              <a:lnSpc>
                <a:spcPts val="6472"/>
              </a:lnSpc>
              <a:spcBef>
                <a:spcPct val="0"/>
              </a:spcBef>
            </a:pPr>
            <a:r>
              <a:rPr lang="en-US" b="true" sz="5220" spc="99">
                <a:solidFill>
                  <a:srgbClr val="FFFFFF"/>
                </a:solidFill>
                <a:latin typeface="Muli Heavy"/>
                <a:ea typeface="Muli Heavy"/>
                <a:cs typeface="Muli Heavy"/>
                <a:sym typeface="Muli Heavy"/>
              </a:rPr>
              <a:t>CONCLUSIÓN</a:t>
            </a:r>
          </a:p>
        </p:txBody>
      </p:sp>
      <p:sp>
        <p:nvSpPr>
          <p:cNvPr name="TextBox 12" id="12"/>
          <p:cNvSpPr txBox="true"/>
          <p:nvPr/>
        </p:nvSpPr>
        <p:spPr>
          <a:xfrm rot="0">
            <a:off x="10066277" y="2624740"/>
            <a:ext cx="6959826" cy="6649021"/>
          </a:xfrm>
          <a:prstGeom prst="rect">
            <a:avLst/>
          </a:prstGeom>
        </p:spPr>
        <p:txBody>
          <a:bodyPr anchor="t" rtlCol="false" tIns="0" lIns="0" bIns="0" rIns="0">
            <a:spAutoFit/>
          </a:bodyPr>
          <a:lstStyle/>
          <a:p>
            <a:pPr algn="l">
              <a:lnSpc>
                <a:spcPts val="3811"/>
              </a:lnSpc>
            </a:pPr>
            <a:r>
              <a:rPr lang="en-US" sz="2367">
                <a:solidFill>
                  <a:srgbClr val="FFFFFF"/>
                </a:solidFill>
                <a:latin typeface="TT Interphases"/>
                <a:ea typeface="TT Interphases"/>
                <a:cs typeface="TT Interphases"/>
                <a:sym typeface="TT Interphases"/>
              </a:rPr>
              <a:t>El avance del proyecto Seguridad SB demuestra un progreso sólido hacia la implementación de una solución digital que mejorará la gestión de la seguridad ciudadana en San Bernardo. </a:t>
            </a:r>
          </a:p>
          <a:p>
            <a:pPr algn="l">
              <a:lnSpc>
                <a:spcPts val="3811"/>
              </a:lnSpc>
            </a:pPr>
          </a:p>
          <a:p>
            <a:pPr algn="l">
              <a:lnSpc>
                <a:spcPts val="3811"/>
              </a:lnSpc>
            </a:pPr>
            <a:r>
              <a:rPr lang="en-US" sz="2367">
                <a:solidFill>
                  <a:srgbClr val="FFFFFF"/>
                </a:solidFill>
                <a:latin typeface="TT Interphases"/>
                <a:ea typeface="TT Interphases"/>
                <a:cs typeface="TT Interphases"/>
                <a:sym typeface="TT Interphases"/>
              </a:rPr>
              <a:t>A futuro, se espera continuar con el desarrollo e integración de nuevas funcionalidades que fortalezcan la comunicación entre la comunidad y los equipos municipales, optimizando los tiempos de respuesta y promoviendo una mayor participación ciudadana.</a:t>
            </a:r>
          </a:p>
          <a:p>
            <a:pPr algn="l">
              <a:lnSpc>
                <a:spcPts val="3811"/>
              </a:lnSpc>
            </a:pPr>
          </a:p>
          <a:p>
            <a:pPr algn="l">
              <a:lnSpc>
                <a:spcPts val="3811"/>
              </a:lnSpc>
            </a:pPr>
            <a:r>
              <a:rPr lang="en-US" sz="2367">
                <a:solidFill>
                  <a:srgbClr val="FFFFFF"/>
                </a:solidFill>
                <a:latin typeface="TT Interphases"/>
                <a:ea typeface="TT Interphases"/>
                <a:cs typeface="TT Interphases"/>
                <a:sym typeface="TT Interphases"/>
              </a:rPr>
              <a:t>Este proyecto representa un paso importante hacia una comuna más conectada, eficiente y segura.</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18666"/>
            </a:stretch>
          </a:blipFill>
        </p:spPr>
      </p:sp>
      <p:grpSp>
        <p:nvGrpSpPr>
          <p:cNvPr name="Group 3" id="3"/>
          <p:cNvGrpSpPr/>
          <p:nvPr/>
        </p:nvGrpSpPr>
        <p:grpSpPr>
          <a:xfrm rot="2376901">
            <a:off x="6025872" y="-1562825"/>
            <a:ext cx="13552631" cy="21642251"/>
            <a:chOff x="0" y="0"/>
            <a:chExt cx="3569417" cy="5700017"/>
          </a:xfrm>
        </p:grpSpPr>
        <p:sp>
          <p:nvSpPr>
            <p:cNvPr name="Freeform 4" id="4"/>
            <p:cNvSpPr/>
            <p:nvPr/>
          </p:nvSpPr>
          <p:spPr>
            <a:xfrm flipH="false" flipV="false" rot="0">
              <a:off x="0" y="0"/>
              <a:ext cx="3569417" cy="5700017"/>
            </a:xfrm>
            <a:custGeom>
              <a:avLst/>
              <a:gdLst/>
              <a:ahLst/>
              <a:cxnLst/>
              <a:rect r="r" b="b" t="t" l="l"/>
              <a:pathLst>
                <a:path h="5700017" w="3569417">
                  <a:moveTo>
                    <a:pt x="0" y="0"/>
                  </a:moveTo>
                  <a:lnTo>
                    <a:pt x="3569417" y="0"/>
                  </a:lnTo>
                  <a:lnTo>
                    <a:pt x="3569417" y="5700017"/>
                  </a:lnTo>
                  <a:lnTo>
                    <a:pt x="0" y="5700017"/>
                  </a:lnTo>
                  <a:close/>
                </a:path>
              </a:pathLst>
            </a:custGeom>
            <a:solidFill>
              <a:srgbClr val="000A1F">
                <a:alpha val="60000"/>
              </a:srgbClr>
            </a:solidFill>
          </p:spPr>
        </p:sp>
        <p:sp>
          <p:nvSpPr>
            <p:cNvPr name="TextBox 5" id="5"/>
            <p:cNvSpPr txBox="true"/>
            <p:nvPr/>
          </p:nvSpPr>
          <p:spPr>
            <a:xfrm>
              <a:off x="0" y="-38100"/>
              <a:ext cx="3569417" cy="5738117"/>
            </a:xfrm>
            <a:prstGeom prst="rect">
              <a:avLst/>
            </a:prstGeom>
          </p:spPr>
          <p:txBody>
            <a:bodyPr anchor="ctr" rtlCol="false" tIns="50800" lIns="50800" bIns="50800" rIns="50800"/>
            <a:lstStyle/>
            <a:p>
              <a:pPr algn="ctr">
                <a:lnSpc>
                  <a:spcPts val="1774"/>
                </a:lnSpc>
              </a:pPr>
            </a:p>
          </p:txBody>
        </p:sp>
      </p:grpSp>
      <p:sp>
        <p:nvSpPr>
          <p:cNvPr name="Freeform 6" id="6"/>
          <p:cNvSpPr/>
          <p:nvPr/>
        </p:nvSpPr>
        <p:spPr>
          <a:xfrm flipH="false" flipV="false" rot="0">
            <a:off x="8303237" y="1845815"/>
            <a:ext cx="1681525" cy="1791444"/>
          </a:xfrm>
          <a:custGeom>
            <a:avLst/>
            <a:gdLst/>
            <a:ahLst/>
            <a:cxnLst/>
            <a:rect r="r" b="b" t="t" l="l"/>
            <a:pathLst>
              <a:path h="1791444" w="1681525">
                <a:moveTo>
                  <a:pt x="0" y="0"/>
                </a:moveTo>
                <a:lnTo>
                  <a:pt x="1681526" y="0"/>
                </a:lnTo>
                <a:lnTo>
                  <a:pt x="1681526" y="1791444"/>
                </a:lnTo>
                <a:lnTo>
                  <a:pt x="0" y="179144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7" id="7"/>
          <p:cNvSpPr txBox="true"/>
          <p:nvPr/>
        </p:nvSpPr>
        <p:spPr>
          <a:xfrm rot="0">
            <a:off x="3195769" y="3915744"/>
            <a:ext cx="11896462" cy="2398362"/>
          </a:xfrm>
          <a:prstGeom prst="rect">
            <a:avLst/>
          </a:prstGeom>
        </p:spPr>
        <p:txBody>
          <a:bodyPr anchor="t" rtlCol="false" tIns="0" lIns="0" bIns="0" rIns="0">
            <a:spAutoFit/>
          </a:bodyPr>
          <a:lstStyle/>
          <a:p>
            <a:pPr algn="ctr">
              <a:lnSpc>
                <a:spcPts val="19069"/>
              </a:lnSpc>
            </a:pPr>
            <a:r>
              <a:rPr lang="en-US" b="true" sz="15378" spc="292">
                <a:solidFill>
                  <a:srgbClr val="FFFFFF"/>
                </a:solidFill>
                <a:latin typeface="Muli Heavy"/>
                <a:ea typeface="Muli Heavy"/>
                <a:cs typeface="Muli Heavy"/>
                <a:sym typeface="Muli Heavy"/>
              </a:rPr>
              <a:t>GRACIAS</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26666" r="0" b="-26666"/>
            </a:stretch>
          </a:blipFill>
        </p:spPr>
      </p:sp>
      <p:grpSp>
        <p:nvGrpSpPr>
          <p:cNvPr name="Group 3" id="3"/>
          <p:cNvGrpSpPr/>
          <p:nvPr/>
        </p:nvGrpSpPr>
        <p:grpSpPr>
          <a:xfrm rot="5400000">
            <a:off x="2766048" y="-5118514"/>
            <a:ext cx="13552631" cy="21642251"/>
            <a:chOff x="0" y="0"/>
            <a:chExt cx="3569417" cy="5700017"/>
          </a:xfrm>
        </p:grpSpPr>
        <p:sp>
          <p:nvSpPr>
            <p:cNvPr name="Freeform 4" id="4"/>
            <p:cNvSpPr/>
            <p:nvPr/>
          </p:nvSpPr>
          <p:spPr>
            <a:xfrm flipH="false" flipV="false" rot="0">
              <a:off x="0" y="0"/>
              <a:ext cx="3569417" cy="5700017"/>
            </a:xfrm>
            <a:custGeom>
              <a:avLst/>
              <a:gdLst/>
              <a:ahLst/>
              <a:cxnLst/>
              <a:rect r="r" b="b" t="t" l="l"/>
              <a:pathLst>
                <a:path h="5700017" w="3569417">
                  <a:moveTo>
                    <a:pt x="0" y="0"/>
                  </a:moveTo>
                  <a:lnTo>
                    <a:pt x="3569417" y="0"/>
                  </a:lnTo>
                  <a:lnTo>
                    <a:pt x="3569417" y="5700017"/>
                  </a:lnTo>
                  <a:lnTo>
                    <a:pt x="0" y="5700017"/>
                  </a:lnTo>
                  <a:close/>
                </a:path>
              </a:pathLst>
            </a:custGeom>
            <a:solidFill>
              <a:srgbClr val="00407B">
                <a:alpha val="60000"/>
              </a:srgbClr>
            </a:solidFill>
          </p:spPr>
        </p:sp>
        <p:sp>
          <p:nvSpPr>
            <p:cNvPr name="TextBox 5" id="5"/>
            <p:cNvSpPr txBox="true"/>
            <p:nvPr/>
          </p:nvSpPr>
          <p:spPr>
            <a:xfrm>
              <a:off x="0" y="-38100"/>
              <a:ext cx="3569417" cy="5738117"/>
            </a:xfrm>
            <a:prstGeom prst="rect">
              <a:avLst/>
            </a:prstGeom>
          </p:spPr>
          <p:txBody>
            <a:bodyPr anchor="ctr" rtlCol="false" tIns="50800" lIns="50800" bIns="50800" rIns="50800"/>
            <a:lstStyle/>
            <a:p>
              <a:pPr algn="ctr">
                <a:lnSpc>
                  <a:spcPts val="1774"/>
                </a:lnSpc>
              </a:pPr>
            </a:p>
          </p:txBody>
        </p:sp>
      </p:grpSp>
      <p:grpSp>
        <p:nvGrpSpPr>
          <p:cNvPr name="Group 6" id="6"/>
          <p:cNvGrpSpPr/>
          <p:nvPr/>
        </p:nvGrpSpPr>
        <p:grpSpPr>
          <a:xfrm rot="5400000">
            <a:off x="5315925" y="-5730060"/>
            <a:ext cx="7656149" cy="21747120"/>
            <a:chOff x="0" y="0"/>
            <a:chExt cx="2016434" cy="5727637"/>
          </a:xfrm>
        </p:grpSpPr>
        <p:sp>
          <p:nvSpPr>
            <p:cNvPr name="Freeform 7" id="7"/>
            <p:cNvSpPr/>
            <p:nvPr/>
          </p:nvSpPr>
          <p:spPr>
            <a:xfrm flipH="false" flipV="false" rot="0">
              <a:off x="0" y="0"/>
              <a:ext cx="2016434" cy="5727636"/>
            </a:xfrm>
            <a:custGeom>
              <a:avLst/>
              <a:gdLst/>
              <a:ahLst/>
              <a:cxnLst/>
              <a:rect r="r" b="b" t="t" l="l"/>
              <a:pathLst>
                <a:path h="5727636" w="2016434">
                  <a:moveTo>
                    <a:pt x="28314" y="0"/>
                  </a:moveTo>
                  <a:lnTo>
                    <a:pt x="1988121" y="0"/>
                  </a:lnTo>
                  <a:cubicBezTo>
                    <a:pt x="1995630" y="0"/>
                    <a:pt x="2002832" y="2983"/>
                    <a:pt x="2008142" y="8293"/>
                  </a:cubicBezTo>
                  <a:cubicBezTo>
                    <a:pt x="2013452" y="13603"/>
                    <a:pt x="2016434" y="20804"/>
                    <a:pt x="2016434" y="28314"/>
                  </a:cubicBezTo>
                  <a:lnTo>
                    <a:pt x="2016434" y="5699323"/>
                  </a:lnTo>
                  <a:cubicBezTo>
                    <a:pt x="2016434" y="5706832"/>
                    <a:pt x="2013452" y="5714034"/>
                    <a:pt x="2008142" y="5719344"/>
                  </a:cubicBezTo>
                  <a:cubicBezTo>
                    <a:pt x="2002832" y="5724653"/>
                    <a:pt x="1995630" y="5727636"/>
                    <a:pt x="1988121" y="5727636"/>
                  </a:cubicBezTo>
                  <a:lnTo>
                    <a:pt x="28314" y="5727636"/>
                  </a:lnTo>
                  <a:cubicBezTo>
                    <a:pt x="20804" y="5727636"/>
                    <a:pt x="13603" y="5724653"/>
                    <a:pt x="8293" y="5719344"/>
                  </a:cubicBezTo>
                  <a:cubicBezTo>
                    <a:pt x="2983" y="5714034"/>
                    <a:pt x="0" y="5706832"/>
                    <a:pt x="0" y="5699323"/>
                  </a:cubicBezTo>
                  <a:lnTo>
                    <a:pt x="0" y="28314"/>
                  </a:lnTo>
                  <a:cubicBezTo>
                    <a:pt x="0" y="20804"/>
                    <a:pt x="2983" y="13603"/>
                    <a:pt x="8293" y="8293"/>
                  </a:cubicBezTo>
                  <a:cubicBezTo>
                    <a:pt x="13603" y="2983"/>
                    <a:pt x="20804" y="0"/>
                    <a:pt x="28314" y="0"/>
                  </a:cubicBezTo>
                  <a:close/>
                </a:path>
              </a:pathLst>
            </a:custGeom>
            <a:solidFill>
              <a:srgbClr val="000A1F">
                <a:alpha val="60000"/>
              </a:srgbClr>
            </a:solidFill>
          </p:spPr>
        </p:sp>
        <p:sp>
          <p:nvSpPr>
            <p:cNvPr name="TextBox 8" id="8"/>
            <p:cNvSpPr txBox="true"/>
            <p:nvPr/>
          </p:nvSpPr>
          <p:spPr>
            <a:xfrm>
              <a:off x="0" y="-38100"/>
              <a:ext cx="2016434" cy="5765737"/>
            </a:xfrm>
            <a:prstGeom prst="rect">
              <a:avLst/>
            </a:prstGeom>
          </p:spPr>
          <p:txBody>
            <a:bodyPr anchor="ctr" rtlCol="false" tIns="50800" lIns="50800" bIns="50800" rIns="50800"/>
            <a:lstStyle/>
            <a:p>
              <a:pPr algn="ctr">
                <a:lnSpc>
                  <a:spcPts val="1774"/>
                </a:lnSpc>
              </a:pPr>
            </a:p>
          </p:txBody>
        </p:sp>
      </p:grpSp>
      <p:sp>
        <p:nvSpPr>
          <p:cNvPr name="TextBox 9" id="9"/>
          <p:cNvSpPr txBox="true"/>
          <p:nvPr/>
        </p:nvSpPr>
        <p:spPr>
          <a:xfrm rot="0">
            <a:off x="2937970" y="1903656"/>
            <a:ext cx="4520777" cy="1190019"/>
          </a:xfrm>
          <a:prstGeom prst="rect">
            <a:avLst/>
          </a:prstGeom>
        </p:spPr>
        <p:txBody>
          <a:bodyPr anchor="t" rtlCol="false" tIns="0" lIns="0" bIns="0" rIns="0">
            <a:spAutoFit/>
          </a:bodyPr>
          <a:lstStyle/>
          <a:p>
            <a:pPr algn="l" marL="0" indent="0" lvl="0">
              <a:lnSpc>
                <a:spcPts val="9451"/>
              </a:lnSpc>
              <a:spcBef>
                <a:spcPct val="0"/>
              </a:spcBef>
            </a:pPr>
            <a:r>
              <a:rPr lang="en-US" b="true" sz="7621" spc="144">
                <a:solidFill>
                  <a:srgbClr val="FFFFFF"/>
                </a:solidFill>
                <a:latin typeface="Muli Heavy"/>
                <a:ea typeface="Muli Heavy"/>
                <a:cs typeface="Muli Heavy"/>
                <a:sym typeface="Muli Heavy"/>
              </a:rPr>
              <a:t>ÍNDICE</a:t>
            </a:r>
          </a:p>
        </p:txBody>
      </p:sp>
      <p:sp>
        <p:nvSpPr>
          <p:cNvPr name="TextBox 10" id="10"/>
          <p:cNvSpPr txBox="true"/>
          <p:nvPr/>
        </p:nvSpPr>
        <p:spPr>
          <a:xfrm rot="0">
            <a:off x="3826645" y="6092510"/>
            <a:ext cx="5552682" cy="614044"/>
          </a:xfrm>
          <a:prstGeom prst="rect">
            <a:avLst/>
          </a:prstGeom>
        </p:spPr>
        <p:txBody>
          <a:bodyPr anchor="t" rtlCol="false" tIns="0" lIns="0" bIns="0" rIns="0">
            <a:spAutoFit/>
          </a:bodyPr>
          <a:lstStyle/>
          <a:p>
            <a:pPr algn="l">
              <a:lnSpc>
                <a:spcPts val="4841"/>
              </a:lnSpc>
            </a:pPr>
            <a:r>
              <a:rPr lang="en-US" sz="4001">
                <a:solidFill>
                  <a:srgbClr val="FFFFFF"/>
                </a:solidFill>
                <a:latin typeface="TT Interphases"/>
                <a:ea typeface="TT Interphases"/>
                <a:cs typeface="TT Interphases"/>
                <a:sym typeface="TT Interphases"/>
              </a:rPr>
              <a:t>Impacto y Beneficiarios</a:t>
            </a:r>
          </a:p>
        </p:txBody>
      </p:sp>
      <p:sp>
        <p:nvSpPr>
          <p:cNvPr name="TextBox 11" id="11"/>
          <p:cNvSpPr txBox="true"/>
          <p:nvPr/>
        </p:nvSpPr>
        <p:spPr>
          <a:xfrm rot="0">
            <a:off x="3826645" y="7301048"/>
            <a:ext cx="3810000" cy="614044"/>
          </a:xfrm>
          <a:prstGeom prst="rect">
            <a:avLst/>
          </a:prstGeom>
        </p:spPr>
        <p:txBody>
          <a:bodyPr anchor="t" rtlCol="false" tIns="0" lIns="0" bIns="0" rIns="0">
            <a:spAutoFit/>
          </a:bodyPr>
          <a:lstStyle/>
          <a:p>
            <a:pPr algn="l">
              <a:lnSpc>
                <a:spcPts val="4841"/>
              </a:lnSpc>
            </a:pPr>
            <a:r>
              <a:rPr lang="en-US" sz="4001">
                <a:solidFill>
                  <a:srgbClr val="FFFFFF"/>
                </a:solidFill>
                <a:latin typeface="TT Interphases"/>
                <a:ea typeface="TT Interphases"/>
                <a:cs typeface="TT Interphases"/>
                <a:sym typeface="TT Interphases"/>
              </a:rPr>
              <a:t>Estado Actual</a:t>
            </a:r>
          </a:p>
        </p:txBody>
      </p:sp>
      <p:sp>
        <p:nvSpPr>
          <p:cNvPr name="TextBox 12" id="12"/>
          <p:cNvSpPr txBox="true"/>
          <p:nvPr/>
        </p:nvSpPr>
        <p:spPr>
          <a:xfrm rot="0">
            <a:off x="10438123" y="7352178"/>
            <a:ext cx="3810000" cy="614030"/>
          </a:xfrm>
          <a:prstGeom prst="rect">
            <a:avLst/>
          </a:prstGeom>
        </p:spPr>
        <p:txBody>
          <a:bodyPr anchor="t" rtlCol="false" tIns="0" lIns="0" bIns="0" rIns="0">
            <a:spAutoFit/>
          </a:bodyPr>
          <a:lstStyle/>
          <a:p>
            <a:pPr algn="l">
              <a:lnSpc>
                <a:spcPts val="4841"/>
              </a:lnSpc>
            </a:pPr>
            <a:r>
              <a:rPr lang="en-US" sz="4001" strike="noStrike" u="none">
                <a:solidFill>
                  <a:srgbClr val="FFFFFF"/>
                </a:solidFill>
                <a:latin typeface="TT Interphases"/>
                <a:ea typeface="TT Interphases"/>
                <a:cs typeface="TT Interphases"/>
                <a:sym typeface="TT Interphases"/>
              </a:rPr>
              <a:t>Conclusiones</a:t>
            </a:r>
          </a:p>
        </p:txBody>
      </p:sp>
      <p:sp>
        <p:nvSpPr>
          <p:cNvPr name="TextBox 13" id="13"/>
          <p:cNvSpPr txBox="true"/>
          <p:nvPr/>
        </p:nvSpPr>
        <p:spPr>
          <a:xfrm rot="0">
            <a:off x="10438123" y="6143639"/>
            <a:ext cx="7484957" cy="614044"/>
          </a:xfrm>
          <a:prstGeom prst="rect">
            <a:avLst/>
          </a:prstGeom>
        </p:spPr>
        <p:txBody>
          <a:bodyPr anchor="t" rtlCol="false" tIns="0" lIns="0" bIns="0" rIns="0">
            <a:spAutoFit/>
          </a:bodyPr>
          <a:lstStyle/>
          <a:p>
            <a:pPr algn="l">
              <a:lnSpc>
                <a:spcPts val="4841"/>
              </a:lnSpc>
            </a:pPr>
            <a:r>
              <a:rPr lang="en-US" sz="4001">
                <a:solidFill>
                  <a:srgbClr val="FFFFFF"/>
                </a:solidFill>
                <a:latin typeface="TT Interphases"/>
                <a:ea typeface="TT Interphases"/>
                <a:cs typeface="TT Interphases"/>
                <a:sym typeface="TT Interphases"/>
              </a:rPr>
              <a:t>Metodologia y equipo de trabajo</a:t>
            </a:r>
          </a:p>
        </p:txBody>
      </p:sp>
      <p:sp>
        <p:nvSpPr>
          <p:cNvPr name="TextBox 14" id="14"/>
          <p:cNvSpPr txBox="true"/>
          <p:nvPr/>
        </p:nvSpPr>
        <p:spPr>
          <a:xfrm rot="0">
            <a:off x="3826645" y="3698290"/>
            <a:ext cx="5268013" cy="614044"/>
          </a:xfrm>
          <a:prstGeom prst="rect">
            <a:avLst/>
          </a:prstGeom>
        </p:spPr>
        <p:txBody>
          <a:bodyPr anchor="t" rtlCol="false" tIns="0" lIns="0" bIns="0" rIns="0">
            <a:spAutoFit/>
          </a:bodyPr>
          <a:lstStyle/>
          <a:p>
            <a:pPr algn="l">
              <a:lnSpc>
                <a:spcPts val="4841"/>
              </a:lnSpc>
            </a:pPr>
            <a:r>
              <a:rPr lang="en-US" sz="4001">
                <a:solidFill>
                  <a:srgbClr val="FFFFFF"/>
                </a:solidFill>
                <a:latin typeface="TT Interphases"/>
                <a:ea typeface="TT Interphases"/>
                <a:cs typeface="TT Interphases"/>
                <a:sym typeface="TT Interphases"/>
              </a:rPr>
              <a:t>Necesidad Dectectada</a:t>
            </a:r>
          </a:p>
        </p:txBody>
      </p:sp>
      <p:sp>
        <p:nvSpPr>
          <p:cNvPr name="TextBox 15" id="15"/>
          <p:cNvSpPr txBox="true"/>
          <p:nvPr/>
        </p:nvSpPr>
        <p:spPr>
          <a:xfrm rot="0">
            <a:off x="3826645" y="4916491"/>
            <a:ext cx="3810000" cy="614044"/>
          </a:xfrm>
          <a:prstGeom prst="rect">
            <a:avLst/>
          </a:prstGeom>
        </p:spPr>
        <p:txBody>
          <a:bodyPr anchor="t" rtlCol="false" tIns="0" lIns="0" bIns="0" rIns="0">
            <a:spAutoFit/>
          </a:bodyPr>
          <a:lstStyle/>
          <a:p>
            <a:pPr algn="l">
              <a:lnSpc>
                <a:spcPts val="4841"/>
              </a:lnSpc>
            </a:pPr>
            <a:r>
              <a:rPr lang="en-US" sz="4001">
                <a:solidFill>
                  <a:srgbClr val="FFFFFF"/>
                </a:solidFill>
                <a:latin typeface="TT Interphases"/>
                <a:ea typeface="TT Interphases"/>
                <a:cs typeface="TT Interphases"/>
                <a:sym typeface="TT Interphases"/>
              </a:rPr>
              <a:t>Propuesta</a:t>
            </a:r>
          </a:p>
        </p:txBody>
      </p:sp>
      <p:sp>
        <p:nvSpPr>
          <p:cNvPr name="TextBox 16" id="16"/>
          <p:cNvSpPr txBox="true"/>
          <p:nvPr/>
        </p:nvSpPr>
        <p:spPr>
          <a:xfrm rot="0">
            <a:off x="10438123" y="3712356"/>
            <a:ext cx="6139543" cy="614044"/>
          </a:xfrm>
          <a:prstGeom prst="rect">
            <a:avLst/>
          </a:prstGeom>
        </p:spPr>
        <p:txBody>
          <a:bodyPr anchor="t" rtlCol="false" tIns="0" lIns="0" bIns="0" rIns="0">
            <a:spAutoFit/>
          </a:bodyPr>
          <a:lstStyle/>
          <a:p>
            <a:pPr algn="l">
              <a:lnSpc>
                <a:spcPts val="4841"/>
              </a:lnSpc>
            </a:pPr>
            <a:r>
              <a:rPr lang="en-US" sz="4001">
                <a:solidFill>
                  <a:srgbClr val="FFFFFF"/>
                </a:solidFill>
                <a:latin typeface="TT Interphases"/>
                <a:ea typeface="TT Interphases"/>
                <a:cs typeface="TT Interphases"/>
                <a:sym typeface="TT Interphases"/>
              </a:rPr>
              <a:t>Modelo de Sustentabilidad</a:t>
            </a:r>
          </a:p>
        </p:txBody>
      </p:sp>
      <p:sp>
        <p:nvSpPr>
          <p:cNvPr name="TextBox 17" id="17"/>
          <p:cNvSpPr txBox="true"/>
          <p:nvPr/>
        </p:nvSpPr>
        <p:spPr>
          <a:xfrm rot="0">
            <a:off x="10438123" y="4924994"/>
            <a:ext cx="4985657" cy="614044"/>
          </a:xfrm>
          <a:prstGeom prst="rect">
            <a:avLst/>
          </a:prstGeom>
        </p:spPr>
        <p:txBody>
          <a:bodyPr anchor="t" rtlCol="false" tIns="0" lIns="0" bIns="0" rIns="0">
            <a:spAutoFit/>
          </a:bodyPr>
          <a:lstStyle/>
          <a:p>
            <a:pPr algn="l">
              <a:lnSpc>
                <a:spcPts val="4841"/>
              </a:lnSpc>
            </a:pPr>
            <a:r>
              <a:rPr lang="en-US" sz="4001">
                <a:solidFill>
                  <a:srgbClr val="FFFFFF"/>
                </a:solidFill>
                <a:latin typeface="TT Interphases"/>
                <a:ea typeface="TT Interphases"/>
                <a:cs typeface="TT Interphases"/>
                <a:sym typeface="TT Interphases"/>
              </a:rPr>
              <a:t>Modelo de Negocio</a:t>
            </a:r>
          </a:p>
        </p:txBody>
      </p:sp>
      <p:grpSp>
        <p:nvGrpSpPr>
          <p:cNvPr name="Group 18" id="18"/>
          <p:cNvGrpSpPr/>
          <p:nvPr/>
        </p:nvGrpSpPr>
        <p:grpSpPr>
          <a:xfrm rot="0">
            <a:off x="2937970" y="3693750"/>
            <a:ext cx="632635" cy="632635"/>
            <a:chOff x="0" y="0"/>
            <a:chExt cx="843514" cy="843514"/>
          </a:xfrm>
        </p:grpSpPr>
        <p:grpSp>
          <p:nvGrpSpPr>
            <p:cNvPr name="Group 19" id="19"/>
            <p:cNvGrpSpPr/>
            <p:nvPr/>
          </p:nvGrpSpPr>
          <p:grpSpPr>
            <a:xfrm rot="0">
              <a:off x="0" y="0"/>
              <a:ext cx="843514" cy="843514"/>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21" id="21"/>
              <p:cNvSpPr txBox="true"/>
              <p:nvPr/>
            </p:nvSpPr>
            <p:spPr>
              <a:xfrm>
                <a:off x="76200" y="38100"/>
                <a:ext cx="660400" cy="698500"/>
              </a:xfrm>
              <a:prstGeom prst="rect">
                <a:avLst/>
              </a:prstGeom>
            </p:spPr>
            <p:txBody>
              <a:bodyPr anchor="ctr" rtlCol="false" tIns="50800" lIns="50800" bIns="50800" rIns="50800"/>
              <a:lstStyle/>
              <a:p>
                <a:pPr algn="ctr">
                  <a:lnSpc>
                    <a:spcPts val="1774"/>
                  </a:lnSpc>
                </a:pPr>
              </a:p>
            </p:txBody>
          </p:sp>
        </p:grpSp>
        <p:sp>
          <p:nvSpPr>
            <p:cNvPr name="TextBox 22" id="22"/>
            <p:cNvSpPr txBox="true"/>
            <p:nvPr/>
          </p:nvSpPr>
          <p:spPr>
            <a:xfrm rot="0">
              <a:off x="223126" y="14143"/>
              <a:ext cx="397262" cy="748553"/>
            </a:xfrm>
            <a:prstGeom prst="rect">
              <a:avLst/>
            </a:prstGeom>
          </p:spPr>
          <p:txBody>
            <a:bodyPr anchor="t" rtlCol="false" tIns="0" lIns="0" bIns="0" rIns="0">
              <a:spAutoFit/>
            </a:bodyPr>
            <a:lstStyle/>
            <a:p>
              <a:pPr algn="ctr" marL="0" indent="0" lvl="0">
                <a:lnSpc>
                  <a:spcPts val="4809"/>
                </a:lnSpc>
                <a:spcBef>
                  <a:spcPct val="0"/>
                </a:spcBef>
              </a:pPr>
              <a:r>
                <a:rPr lang="en-US" b="true" sz="3435">
                  <a:solidFill>
                    <a:srgbClr val="000A1F"/>
                  </a:solidFill>
                  <a:latin typeface="TT Interphases Bold"/>
                  <a:ea typeface="TT Interphases Bold"/>
                  <a:cs typeface="TT Interphases Bold"/>
                  <a:sym typeface="TT Interphases Bold"/>
                </a:rPr>
                <a:t>1</a:t>
              </a:r>
            </a:p>
          </p:txBody>
        </p:sp>
      </p:grpSp>
      <p:grpSp>
        <p:nvGrpSpPr>
          <p:cNvPr name="Group 23" id="23"/>
          <p:cNvGrpSpPr/>
          <p:nvPr/>
        </p:nvGrpSpPr>
        <p:grpSpPr>
          <a:xfrm rot="0">
            <a:off x="9542363" y="3707815"/>
            <a:ext cx="632635" cy="632635"/>
            <a:chOff x="0" y="0"/>
            <a:chExt cx="843514" cy="843514"/>
          </a:xfrm>
        </p:grpSpPr>
        <p:grpSp>
          <p:nvGrpSpPr>
            <p:cNvPr name="Group 24" id="24"/>
            <p:cNvGrpSpPr/>
            <p:nvPr/>
          </p:nvGrpSpPr>
          <p:grpSpPr>
            <a:xfrm rot="0">
              <a:off x="0" y="0"/>
              <a:ext cx="843514" cy="843514"/>
              <a:chOff x="0" y="0"/>
              <a:chExt cx="812800" cy="812800"/>
            </a:xfrm>
          </p:grpSpPr>
          <p:sp>
            <p:nvSpPr>
              <p:cNvPr name="Freeform 25" id="2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26" id="26"/>
              <p:cNvSpPr txBox="true"/>
              <p:nvPr/>
            </p:nvSpPr>
            <p:spPr>
              <a:xfrm>
                <a:off x="76200" y="38100"/>
                <a:ext cx="660400" cy="698500"/>
              </a:xfrm>
              <a:prstGeom prst="rect">
                <a:avLst/>
              </a:prstGeom>
            </p:spPr>
            <p:txBody>
              <a:bodyPr anchor="ctr" rtlCol="false" tIns="50800" lIns="50800" bIns="50800" rIns="50800"/>
              <a:lstStyle/>
              <a:p>
                <a:pPr algn="ctr">
                  <a:lnSpc>
                    <a:spcPts val="1774"/>
                  </a:lnSpc>
                </a:pPr>
              </a:p>
            </p:txBody>
          </p:sp>
        </p:grpSp>
        <p:sp>
          <p:nvSpPr>
            <p:cNvPr name="TextBox 27" id="27"/>
            <p:cNvSpPr txBox="true"/>
            <p:nvPr/>
          </p:nvSpPr>
          <p:spPr>
            <a:xfrm rot="0">
              <a:off x="223126" y="14143"/>
              <a:ext cx="397262" cy="748553"/>
            </a:xfrm>
            <a:prstGeom prst="rect">
              <a:avLst/>
            </a:prstGeom>
          </p:spPr>
          <p:txBody>
            <a:bodyPr anchor="t" rtlCol="false" tIns="0" lIns="0" bIns="0" rIns="0">
              <a:spAutoFit/>
            </a:bodyPr>
            <a:lstStyle/>
            <a:p>
              <a:pPr algn="ctr" marL="0" indent="0" lvl="0">
                <a:lnSpc>
                  <a:spcPts val="4809"/>
                </a:lnSpc>
                <a:spcBef>
                  <a:spcPct val="0"/>
                </a:spcBef>
              </a:pPr>
              <a:r>
                <a:rPr lang="en-US" b="true" sz="3435">
                  <a:solidFill>
                    <a:srgbClr val="000A1F"/>
                  </a:solidFill>
                  <a:latin typeface="TT Interphases Bold"/>
                  <a:ea typeface="TT Interphases Bold"/>
                  <a:cs typeface="TT Interphases Bold"/>
                  <a:sym typeface="TT Interphases Bold"/>
                </a:rPr>
                <a:t>5</a:t>
              </a:r>
            </a:p>
          </p:txBody>
        </p:sp>
      </p:grpSp>
      <p:grpSp>
        <p:nvGrpSpPr>
          <p:cNvPr name="Group 28" id="28"/>
          <p:cNvGrpSpPr/>
          <p:nvPr/>
        </p:nvGrpSpPr>
        <p:grpSpPr>
          <a:xfrm rot="0">
            <a:off x="2937970" y="4897886"/>
            <a:ext cx="632635" cy="632635"/>
            <a:chOff x="0" y="0"/>
            <a:chExt cx="843514" cy="843514"/>
          </a:xfrm>
        </p:grpSpPr>
        <p:grpSp>
          <p:nvGrpSpPr>
            <p:cNvPr name="Group 29" id="29"/>
            <p:cNvGrpSpPr/>
            <p:nvPr/>
          </p:nvGrpSpPr>
          <p:grpSpPr>
            <a:xfrm rot="0">
              <a:off x="0" y="0"/>
              <a:ext cx="843514" cy="843514"/>
              <a:chOff x="0" y="0"/>
              <a:chExt cx="812800" cy="812800"/>
            </a:xfrm>
          </p:grpSpPr>
          <p:sp>
            <p:nvSpPr>
              <p:cNvPr name="Freeform 30" id="3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31" id="31"/>
              <p:cNvSpPr txBox="true"/>
              <p:nvPr/>
            </p:nvSpPr>
            <p:spPr>
              <a:xfrm>
                <a:off x="76200" y="38100"/>
                <a:ext cx="660400" cy="698500"/>
              </a:xfrm>
              <a:prstGeom prst="rect">
                <a:avLst/>
              </a:prstGeom>
            </p:spPr>
            <p:txBody>
              <a:bodyPr anchor="ctr" rtlCol="false" tIns="50800" lIns="50800" bIns="50800" rIns="50800"/>
              <a:lstStyle/>
              <a:p>
                <a:pPr algn="ctr">
                  <a:lnSpc>
                    <a:spcPts val="1774"/>
                  </a:lnSpc>
                </a:pPr>
              </a:p>
            </p:txBody>
          </p:sp>
        </p:grpSp>
        <p:sp>
          <p:nvSpPr>
            <p:cNvPr name="TextBox 32" id="32"/>
            <p:cNvSpPr txBox="true"/>
            <p:nvPr/>
          </p:nvSpPr>
          <p:spPr>
            <a:xfrm rot="0">
              <a:off x="223126" y="14143"/>
              <a:ext cx="397262" cy="748553"/>
            </a:xfrm>
            <a:prstGeom prst="rect">
              <a:avLst/>
            </a:prstGeom>
          </p:spPr>
          <p:txBody>
            <a:bodyPr anchor="t" rtlCol="false" tIns="0" lIns="0" bIns="0" rIns="0">
              <a:spAutoFit/>
            </a:bodyPr>
            <a:lstStyle/>
            <a:p>
              <a:pPr algn="ctr" marL="0" indent="0" lvl="0">
                <a:lnSpc>
                  <a:spcPts val="4809"/>
                </a:lnSpc>
                <a:spcBef>
                  <a:spcPct val="0"/>
                </a:spcBef>
              </a:pPr>
              <a:r>
                <a:rPr lang="en-US" b="true" sz="3435">
                  <a:solidFill>
                    <a:srgbClr val="000A1F"/>
                  </a:solidFill>
                  <a:latin typeface="TT Interphases Bold"/>
                  <a:ea typeface="TT Interphases Bold"/>
                  <a:cs typeface="TT Interphases Bold"/>
                  <a:sym typeface="TT Interphases Bold"/>
                </a:rPr>
                <a:t>2</a:t>
              </a:r>
            </a:p>
          </p:txBody>
        </p:sp>
      </p:grpSp>
      <p:grpSp>
        <p:nvGrpSpPr>
          <p:cNvPr name="Group 33" id="33"/>
          <p:cNvGrpSpPr/>
          <p:nvPr/>
        </p:nvGrpSpPr>
        <p:grpSpPr>
          <a:xfrm rot="0">
            <a:off x="9542363" y="4920453"/>
            <a:ext cx="632635" cy="632635"/>
            <a:chOff x="0" y="0"/>
            <a:chExt cx="843514" cy="843514"/>
          </a:xfrm>
        </p:grpSpPr>
        <p:grpSp>
          <p:nvGrpSpPr>
            <p:cNvPr name="Group 34" id="34"/>
            <p:cNvGrpSpPr/>
            <p:nvPr/>
          </p:nvGrpSpPr>
          <p:grpSpPr>
            <a:xfrm rot="0">
              <a:off x="0" y="0"/>
              <a:ext cx="843514" cy="843514"/>
              <a:chOff x="0" y="0"/>
              <a:chExt cx="812800" cy="812800"/>
            </a:xfrm>
          </p:grpSpPr>
          <p:sp>
            <p:nvSpPr>
              <p:cNvPr name="Freeform 35" id="3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36" id="36"/>
              <p:cNvSpPr txBox="true"/>
              <p:nvPr/>
            </p:nvSpPr>
            <p:spPr>
              <a:xfrm>
                <a:off x="76200" y="38100"/>
                <a:ext cx="660400" cy="698500"/>
              </a:xfrm>
              <a:prstGeom prst="rect">
                <a:avLst/>
              </a:prstGeom>
            </p:spPr>
            <p:txBody>
              <a:bodyPr anchor="ctr" rtlCol="false" tIns="50800" lIns="50800" bIns="50800" rIns="50800"/>
              <a:lstStyle/>
              <a:p>
                <a:pPr algn="ctr">
                  <a:lnSpc>
                    <a:spcPts val="1774"/>
                  </a:lnSpc>
                </a:pPr>
              </a:p>
            </p:txBody>
          </p:sp>
        </p:grpSp>
        <p:sp>
          <p:nvSpPr>
            <p:cNvPr name="TextBox 37" id="37"/>
            <p:cNvSpPr txBox="true"/>
            <p:nvPr/>
          </p:nvSpPr>
          <p:spPr>
            <a:xfrm rot="0">
              <a:off x="223126" y="14143"/>
              <a:ext cx="397262" cy="748553"/>
            </a:xfrm>
            <a:prstGeom prst="rect">
              <a:avLst/>
            </a:prstGeom>
          </p:spPr>
          <p:txBody>
            <a:bodyPr anchor="t" rtlCol="false" tIns="0" lIns="0" bIns="0" rIns="0">
              <a:spAutoFit/>
            </a:bodyPr>
            <a:lstStyle/>
            <a:p>
              <a:pPr algn="ctr" marL="0" indent="0" lvl="0">
                <a:lnSpc>
                  <a:spcPts val="4809"/>
                </a:lnSpc>
                <a:spcBef>
                  <a:spcPct val="0"/>
                </a:spcBef>
              </a:pPr>
              <a:r>
                <a:rPr lang="en-US" b="true" sz="3435">
                  <a:solidFill>
                    <a:srgbClr val="000A1F"/>
                  </a:solidFill>
                  <a:latin typeface="TT Interphases Bold"/>
                  <a:ea typeface="TT Interphases Bold"/>
                  <a:cs typeface="TT Interphases Bold"/>
                  <a:sym typeface="TT Interphases Bold"/>
                </a:rPr>
                <a:t>6</a:t>
              </a:r>
            </a:p>
          </p:txBody>
        </p:sp>
      </p:grpSp>
      <p:grpSp>
        <p:nvGrpSpPr>
          <p:cNvPr name="Group 38" id="38"/>
          <p:cNvGrpSpPr/>
          <p:nvPr/>
        </p:nvGrpSpPr>
        <p:grpSpPr>
          <a:xfrm rot="0">
            <a:off x="2937970" y="6108430"/>
            <a:ext cx="632635" cy="632635"/>
            <a:chOff x="0" y="0"/>
            <a:chExt cx="843514" cy="843514"/>
          </a:xfrm>
        </p:grpSpPr>
        <p:grpSp>
          <p:nvGrpSpPr>
            <p:cNvPr name="Group 39" id="39"/>
            <p:cNvGrpSpPr/>
            <p:nvPr/>
          </p:nvGrpSpPr>
          <p:grpSpPr>
            <a:xfrm rot="0">
              <a:off x="0" y="0"/>
              <a:ext cx="843514" cy="843514"/>
              <a:chOff x="0" y="0"/>
              <a:chExt cx="812800" cy="812800"/>
            </a:xfrm>
          </p:grpSpPr>
          <p:sp>
            <p:nvSpPr>
              <p:cNvPr name="Freeform 40" id="4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41" id="41"/>
              <p:cNvSpPr txBox="true"/>
              <p:nvPr/>
            </p:nvSpPr>
            <p:spPr>
              <a:xfrm>
                <a:off x="76200" y="38100"/>
                <a:ext cx="660400" cy="698500"/>
              </a:xfrm>
              <a:prstGeom prst="rect">
                <a:avLst/>
              </a:prstGeom>
            </p:spPr>
            <p:txBody>
              <a:bodyPr anchor="ctr" rtlCol="false" tIns="50800" lIns="50800" bIns="50800" rIns="50800"/>
              <a:lstStyle/>
              <a:p>
                <a:pPr algn="ctr">
                  <a:lnSpc>
                    <a:spcPts val="1774"/>
                  </a:lnSpc>
                </a:pPr>
              </a:p>
            </p:txBody>
          </p:sp>
        </p:grpSp>
        <p:sp>
          <p:nvSpPr>
            <p:cNvPr name="TextBox 42" id="42"/>
            <p:cNvSpPr txBox="true"/>
            <p:nvPr/>
          </p:nvSpPr>
          <p:spPr>
            <a:xfrm rot="0">
              <a:off x="223126" y="14143"/>
              <a:ext cx="397262" cy="748553"/>
            </a:xfrm>
            <a:prstGeom prst="rect">
              <a:avLst/>
            </a:prstGeom>
          </p:spPr>
          <p:txBody>
            <a:bodyPr anchor="t" rtlCol="false" tIns="0" lIns="0" bIns="0" rIns="0">
              <a:spAutoFit/>
            </a:bodyPr>
            <a:lstStyle/>
            <a:p>
              <a:pPr algn="ctr" marL="0" indent="0" lvl="0">
                <a:lnSpc>
                  <a:spcPts val="4809"/>
                </a:lnSpc>
                <a:spcBef>
                  <a:spcPct val="0"/>
                </a:spcBef>
              </a:pPr>
              <a:r>
                <a:rPr lang="en-US" b="true" sz="3435">
                  <a:solidFill>
                    <a:srgbClr val="000A1F"/>
                  </a:solidFill>
                  <a:latin typeface="TT Interphases Bold"/>
                  <a:ea typeface="TT Interphases Bold"/>
                  <a:cs typeface="TT Interphases Bold"/>
                  <a:sym typeface="TT Interphases Bold"/>
                </a:rPr>
                <a:t>3</a:t>
              </a:r>
            </a:p>
          </p:txBody>
        </p:sp>
      </p:grpSp>
      <p:grpSp>
        <p:nvGrpSpPr>
          <p:cNvPr name="Group 43" id="43"/>
          <p:cNvGrpSpPr/>
          <p:nvPr/>
        </p:nvGrpSpPr>
        <p:grpSpPr>
          <a:xfrm rot="0">
            <a:off x="9542363" y="6159559"/>
            <a:ext cx="632635" cy="632635"/>
            <a:chOff x="0" y="0"/>
            <a:chExt cx="843514" cy="843514"/>
          </a:xfrm>
        </p:grpSpPr>
        <p:grpSp>
          <p:nvGrpSpPr>
            <p:cNvPr name="Group 44" id="44"/>
            <p:cNvGrpSpPr/>
            <p:nvPr/>
          </p:nvGrpSpPr>
          <p:grpSpPr>
            <a:xfrm rot="0">
              <a:off x="0" y="0"/>
              <a:ext cx="843514" cy="843514"/>
              <a:chOff x="0" y="0"/>
              <a:chExt cx="812800" cy="812800"/>
            </a:xfrm>
          </p:grpSpPr>
          <p:sp>
            <p:nvSpPr>
              <p:cNvPr name="Freeform 45" id="4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46" id="46"/>
              <p:cNvSpPr txBox="true"/>
              <p:nvPr/>
            </p:nvSpPr>
            <p:spPr>
              <a:xfrm>
                <a:off x="76200" y="38100"/>
                <a:ext cx="660400" cy="698500"/>
              </a:xfrm>
              <a:prstGeom prst="rect">
                <a:avLst/>
              </a:prstGeom>
            </p:spPr>
            <p:txBody>
              <a:bodyPr anchor="ctr" rtlCol="false" tIns="50800" lIns="50800" bIns="50800" rIns="50800"/>
              <a:lstStyle/>
              <a:p>
                <a:pPr algn="ctr">
                  <a:lnSpc>
                    <a:spcPts val="1774"/>
                  </a:lnSpc>
                </a:pPr>
              </a:p>
            </p:txBody>
          </p:sp>
        </p:grpSp>
        <p:sp>
          <p:nvSpPr>
            <p:cNvPr name="TextBox 47" id="47"/>
            <p:cNvSpPr txBox="true"/>
            <p:nvPr/>
          </p:nvSpPr>
          <p:spPr>
            <a:xfrm rot="0">
              <a:off x="223126" y="14143"/>
              <a:ext cx="397262" cy="748553"/>
            </a:xfrm>
            <a:prstGeom prst="rect">
              <a:avLst/>
            </a:prstGeom>
          </p:spPr>
          <p:txBody>
            <a:bodyPr anchor="t" rtlCol="false" tIns="0" lIns="0" bIns="0" rIns="0">
              <a:spAutoFit/>
            </a:bodyPr>
            <a:lstStyle/>
            <a:p>
              <a:pPr algn="ctr" marL="0" indent="0" lvl="0">
                <a:lnSpc>
                  <a:spcPts val="4809"/>
                </a:lnSpc>
                <a:spcBef>
                  <a:spcPct val="0"/>
                </a:spcBef>
              </a:pPr>
              <a:r>
                <a:rPr lang="en-US" b="true" sz="3435">
                  <a:solidFill>
                    <a:srgbClr val="000A1F"/>
                  </a:solidFill>
                  <a:latin typeface="TT Interphases Bold"/>
                  <a:ea typeface="TT Interphases Bold"/>
                  <a:cs typeface="TT Interphases Bold"/>
                  <a:sym typeface="TT Interphases Bold"/>
                </a:rPr>
                <a:t>7</a:t>
              </a:r>
            </a:p>
          </p:txBody>
        </p:sp>
      </p:grpSp>
      <p:grpSp>
        <p:nvGrpSpPr>
          <p:cNvPr name="Group 48" id="48"/>
          <p:cNvGrpSpPr/>
          <p:nvPr/>
        </p:nvGrpSpPr>
        <p:grpSpPr>
          <a:xfrm rot="0">
            <a:off x="2937970" y="7333572"/>
            <a:ext cx="632635" cy="632635"/>
            <a:chOff x="0" y="0"/>
            <a:chExt cx="843514" cy="843514"/>
          </a:xfrm>
        </p:grpSpPr>
        <p:grpSp>
          <p:nvGrpSpPr>
            <p:cNvPr name="Group 49" id="49"/>
            <p:cNvGrpSpPr/>
            <p:nvPr/>
          </p:nvGrpSpPr>
          <p:grpSpPr>
            <a:xfrm rot="0">
              <a:off x="0" y="0"/>
              <a:ext cx="843514" cy="843514"/>
              <a:chOff x="0" y="0"/>
              <a:chExt cx="812800" cy="812800"/>
            </a:xfrm>
          </p:grpSpPr>
          <p:sp>
            <p:nvSpPr>
              <p:cNvPr name="Freeform 50" id="5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51" id="51"/>
              <p:cNvSpPr txBox="true"/>
              <p:nvPr/>
            </p:nvSpPr>
            <p:spPr>
              <a:xfrm>
                <a:off x="76200" y="38100"/>
                <a:ext cx="660400" cy="698500"/>
              </a:xfrm>
              <a:prstGeom prst="rect">
                <a:avLst/>
              </a:prstGeom>
            </p:spPr>
            <p:txBody>
              <a:bodyPr anchor="ctr" rtlCol="false" tIns="50800" lIns="50800" bIns="50800" rIns="50800"/>
              <a:lstStyle/>
              <a:p>
                <a:pPr algn="ctr">
                  <a:lnSpc>
                    <a:spcPts val="1774"/>
                  </a:lnSpc>
                </a:pPr>
              </a:p>
            </p:txBody>
          </p:sp>
        </p:grpSp>
        <p:sp>
          <p:nvSpPr>
            <p:cNvPr name="TextBox 52" id="52"/>
            <p:cNvSpPr txBox="true"/>
            <p:nvPr/>
          </p:nvSpPr>
          <p:spPr>
            <a:xfrm rot="0">
              <a:off x="223126" y="14143"/>
              <a:ext cx="397262" cy="748553"/>
            </a:xfrm>
            <a:prstGeom prst="rect">
              <a:avLst/>
            </a:prstGeom>
          </p:spPr>
          <p:txBody>
            <a:bodyPr anchor="t" rtlCol="false" tIns="0" lIns="0" bIns="0" rIns="0">
              <a:spAutoFit/>
            </a:bodyPr>
            <a:lstStyle/>
            <a:p>
              <a:pPr algn="ctr" marL="0" indent="0" lvl="0">
                <a:lnSpc>
                  <a:spcPts val="4809"/>
                </a:lnSpc>
                <a:spcBef>
                  <a:spcPct val="0"/>
                </a:spcBef>
              </a:pPr>
              <a:r>
                <a:rPr lang="en-US" b="true" sz="3435">
                  <a:solidFill>
                    <a:srgbClr val="000A1F"/>
                  </a:solidFill>
                  <a:latin typeface="TT Interphases Bold"/>
                  <a:ea typeface="TT Interphases Bold"/>
                  <a:cs typeface="TT Interphases Bold"/>
                  <a:sym typeface="TT Interphases Bold"/>
                </a:rPr>
                <a:t>4</a:t>
              </a:r>
            </a:p>
          </p:txBody>
        </p:sp>
      </p:grpSp>
      <p:grpSp>
        <p:nvGrpSpPr>
          <p:cNvPr name="Group 53" id="53"/>
          <p:cNvGrpSpPr/>
          <p:nvPr/>
        </p:nvGrpSpPr>
        <p:grpSpPr>
          <a:xfrm rot="0">
            <a:off x="9542363" y="7384701"/>
            <a:ext cx="632635" cy="632635"/>
            <a:chOff x="0" y="0"/>
            <a:chExt cx="843514" cy="843514"/>
          </a:xfrm>
        </p:grpSpPr>
        <p:grpSp>
          <p:nvGrpSpPr>
            <p:cNvPr name="Group 54" id="54"/>
            <p:cNvGrpSpPr/>
            <p:nvPr/>
          </p:nvGrpSpPr>
          <p:grpSpPr>
            <a:xfrm rot="0">
              <a:off x="0" y="0"/>
              <a:ext cx="843514" cy="843514"/>
              <a:chOff x="0" y="0"/>
              <a:chExt cx="812800" cy="812800"/>
            </a:xfrm>
          </p:grpSpPr>
          <p:sp>
            <p:nvSpPr>
              <p:cNvPr name="Freeform 55" id="5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56" id="56"/>
              <p:cNvSpPr txBox="true"/>
              <p:nvPr/>
            </p:nvSpPr>
            <p:spPr>
              <a:xfrm>
                <a:off x="76200" y="38100"/>
                <a:ext cx="660400" cy="698500"/>
              </a:xfrm>
              <a:prstGeom prst="rect">
                <a:avLst/>
              </a:prstGeom>
            </p:spPr>
            <p:txBody>
              <a:bodyPr anchor="ctr" rtlCol="false" tIns="50800" lIns="50800" bIns="50800" rIns="50800"/>
              <a:lstStyle/>
              <a:p>
                <a:pPr algn="ctr">
                  <a:lnSpc>
                    <a:spcPts val="1774"/>
                  </a:lnSpc>
                </a:pPr>
              </a:p>
            </p:txBody>
          </p:sp>
        </p:grpSp>
        <p:sp>
          <p:nvSpPr>
            <p:cNvPr name="TextBox 57" id="57"/>
            <p:cNvSpPr txBox="true"/>
            <p:nvPr/>
          </p:nvSpPr>
          <p:spPr>
            <a:xfrm rot="0">
              <a:off x="223126" y="14143"/>
              <a:ext cx="397262" cy="748553"/>
            </a:xfrm>
            <a:prstGeom prst="rect">
              <a:avLst/>
            </a:prstGeom>
          </p:spPr>
          <p:txBody>
            <a:bodyPr anchor="t" rtlCol="false" tIns="0" lIns="0" bIns="0" rIns="0">
              <a:spAutoFit/>
            </a:bodyPr>
            <a:lstStyle/>
            <a:p>
              <a:pPr algn="ctr" marL="0" indent="0" lvl="0">
                <a:lnSpc>
                  <a:spcPts val="4809"/>
                </a:lnSpc>
                <a:spcBef>
                  <a:spcPct val="0"/>
                </a:spcBef>
              </a:pPr>
              <a:r>
                <a:rPr lang="en-US" b="true" sz="3435">
                  <a:solidFill>
                    <a:srgbClr val="000A1F"/>
                  </a:solidFill>
                  <a:latin typeface="TT Interphases Bold"/>
                  <a:ea typeface="TT Interphases Bold"/>
                  <a:cs typeface="TT Interphases Bold"/>
                  <a:sym typeface="TT Interphases Bold"/>
                </a:rPr>
                <a:t>8</a:t>
              </a:r>
            </a:p>
          </p:txBody>
        </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18666"/>
            </a:stretch>
          </a:blipFill>
        </p:spPr>
      </p:sp>
      <p:grpSp>
        <p:nvGrpSpPr>
          <p:cNvPr name="Group 3" id="3"/>
          <p:cNvGrpSpPr/>
          <p:nvPr/>
        </p:nvGrpSpPr>
        <p:grpSpPr>
          <a:xfrm rot="5400000">
            <a:off x="5315925" y="-5226033"/>
            <a:ext cx="7656149" cy="20739065"/>
            <a:chOff x="0" y="0"/>
            <a:chExt cx="2016434" cy="5462141"/>
          </a:xfrm>
        </p:grpSpPr>
        <p:sp>
          <p:nvSpPr>
            <p:cNvPr name="Freeform 4" id="4"/>
            <p:cNvSpPr/>
            <p:nvPr/>
          </p:nvSpPr>
          <p:spPr>
            <a:xfrm flipH="false" flipV="false" rot="0">
              <a:off x="0" y="0"/>
              <a:ext cx="2016434" cy="5462141"/>
            </a:xfrm>
            <a:custGeom>
              <a:avLst/>
              <a:gdLst/>
              <a:ahLst/>
              <a:cxnLst/>
              <a:rect r="r" b="b" t="t" l="l"/>
              <a:pathLst>
                <a:path h="5462141" w="2016434">
                  <a:moveTo>
                    <a:pt x="28314" y="0"/>
                  </a:moveTo>
                  <a:lnTo>
                    <a:pt x="1988121" y="0"/>
                  </a:lnTo>
                  <a:cubicBezTo>
                    <a:pt x="1995630" y="0"/>
                    <a:pt x="2002832" y="2983"/>
                    <a:pt x="2008142" y="8293"/>
                  </a:cubicBezTo>
                  <a:cubicBezTo>
                    <a:pt x="2013452" y="13603"/>
                    <a:pt x="2016434" y="20804"/>
                    <a:pt x="2016434" y="28314"/>
                  </a:cubicBezTo>
                  <a:lnTo>
                    <a:pt x="2016434" y="5433827"/>
                  </a:lnTo>
                  <a:cubicBezTo>
                    <a:pt x="2016434" y="5441336"/>
                    <a:pt x="2013452" y="5448538"/>
                    <a:pt x="2008142" y="5453848"/>
                  </a:cubicBezTo>
                  <a:cubicBezTo>
                    <a:pt x="2002832" y="5459157"/>
                    <a:pt x="1995630" y="5462141"/>
                    <a:pt x="1988121" y="5462141"/>
                  </a:cubicBezTo>
                  <a:lnTo>
                    <a:pt x="28314" y="5462141"/>
                  </a:lnTo>
                  <a:cubicBezTo>
                    <a:pt x="20804" y="5462141"/>
                    <a:pt x="13603" y="5459157"/>
                    <a:pt x="8293" y="5453848"/>
                  </a:cubicBezTo>
                  <a:cubicBezTo>
                    <a:pt x="2983" y="5448538"/>
                    <a:pt x="0" y="5441336"/>
                    <a:pt x="0" y="5433827"/>
                  </a:cubicBezTo>
                  <a:lnTo>
                    <a:pt x="0" y="28314"/>
                  </a:lnTo>
                  <a:cubicBezTo>
                    <a:pt x="0" y="20804"/>
                    <a:pt x="2983" y="13603"/>
                    <a:pt x="8293" y="8293"/>
                  </a:cubicBezTo>
                  <a:cubicBezTo>
                    <a:pt x="13603" y="2983"/>
                    <a:pt x="20804" y="0"/>
                    <a:pt x="28314" y="0"/>
                  </a:cubicBezTo>
                  <a:close/>
                </a:path>
              </a:pathLst>
            </a:custGeom>
            <a:solidFill>
              <a:srgbClr val="000A1F">
                <a:alpha val="60000"/>
              </a:srgbClr>
            </a:solidFill>
          </p:spPr>
        </p:sp>
        <p:sp>
          <p:nvSpPr>
            <p:cNvPr name="TextBox 5" id="5"/>
            <p:cNvSpPr txBox="true"/>
            <p:nvPr/>
          </p:nvSpPr>
          <p:spPr>
            <a:xfrm>
              <a:off x="0" y="-38100"/>
              <a:ext cx="2016434" cy="5500241"/>
            </a:xfrm>
            <a:prstGeom prst="rect">
              <a:avLst/>
            </a:prstGeom>
          </p:spPr>
          <p:txBody>
            <a:bodyPr anchor="ctr" rtlCol="false" tIns="50800" lIns="50800" bIns="50800" rIns="50800"/>
            <a:lstStyle/>
            <a:p>
              <a:pPr algn="ctr">
                <a:lnSpc>
                  <a:spcPts val="1774"/>
                </a:lnSpc>
              </a:pPr>
            </a:p>
          </p:txBody>
        </p:sp>
      </p:grpSp>
      <p:sp>
        <p:nvSpPr>
          <p:cNvPr name="TextBox 6" id="6"/>
          <p:cNvSpPr txBox="true"/>
          <p:nvPr/>
        </p:nvSpPr>
        <p:spPr>
          <a:xfrm rot="0">
            <a:off x="3404986" y="3334938"/>
            <a:ext cx="11478028" cy="1856306"/>
          </a:xfrm>
          <a:prstGeom prst="rect">
            <a:avLst/>
          </a:prstGeom>
        </p:spPr>
        <p:txBody>
          <a:bodyPr anchor="t" rtlCol="false" tIns="0" lIns="0" bIns="0" rIns="0">
            <a:spAutoFit/>
          </a:bodyPr>
          <a:lstStyle/>
          <a:p>
            <a:pPr algn="ctr">
              <a:lnSpc>
                <a:spcPts val="3733"/>
              </a:lnSpc>
            </a:pPr>
            <a:r>
              <a:rPr lang="en-US" sz="2667">
                <a:solidFill>
                  <a:srgbClr val="FFFFFF"/>
                </a:solidFill>
                <a:latin typeface="TT Interphases"/>
                <a:ea typeface="TT Interphases"/>
                <a:cs typeface="TT Interphases"/>
                <a:sym typeface="TT Interphases"/>
              </a:rPr>
              <a:t>Actualmente las denuncias relacionado con la seguridad ciudadana en la comuna de San Bernardo se realiza de manera manual. Esto significa que la información pasa por un intermediario, quien luego la transmite a los vehículos de seguridad.</a:t>
            </a:r>
          </a:p>
        </p:txBody>
      </p:sp>
      <p:sp>
        <p:nvSpPr>
          <p:cNvPr name="TextBox 7" id="7"/>
          <p:cNvSpPr txBox="true"/>
          <p:nvPr/>
        </p:nvSpPr>
        <p:spPr>
          <a:xfrm rot="0">
            <a:off x="3800518" y="1793170"/>
            <a:ext cx="10686965" cy="949976"/>
          </a:xfrm>
          <a:prstGeom prst="rect">
            <a:avLst/>
          </a:prstGeom>
        </p:spPr>
        <p:txBody>
          <a:bodyPr anchor="t" rtlCol="false" tIns="0" lIns="0" bIns="0" rIns="0">
            <a:spAutoFit/>
          </a:bodyPr>
          <a:lstStyle/>
          <a:p>
            <a:pPr algn="ctr" marL="0" indent="0" lvl="0">
              <a:lnSpc>
                <a:spcPts val="7591"/>
              </a:lnSpc>
              <a:spcBef>
                <a:spcPct val="0"/>
              </a:spcBef>
            </a:pPr>
            <a:r>
              <a:rPr lang="en-US" b="true" sz="6121" spc="116">
                <a:solidFill>
                  <a:srgbClr val="FFFFFF"/>
                </a:solidFill>
                <a:latin typeface="Muli Heavy"/>
                <a:ea typeface="Muli Heavy"/>
                <a:cs typeface="Muli Heavy"/>
                <a:sym typeface="Muli Heavy"/>
              </a:rPr>
              <a:t>CONTEXTO Y PROBLEMA</a:t>
            </a:r>
          </a:p>
        </p:txBody>
      </p:sp>
      <p:sp>
        <p:nvSpPr>
          <p:cNvPr name="TextBox 8" id="8"/>
          <p:cNvSpPr txBox="true"/>
          <p:nvPr/>
        </p:nvSpPr>
        <p:spPr>
          <a:xfrm rot="0">
            <a:off x="3404986" y="5783036"/>
            <a:ext cx="11478028" cy="1389581"/>
          </a:xfrm>
          <a:prstGeom prst="rect">
            <a:avLst/>
          </a:prstGeom>
        </p:spPr>
        <p:txBody>
          <a:bodyPr anchor="t" rtlCol="false" tIns="0" lIns="0" bIns="0" rIns="0">
            <a:spAutoFit/>
          </a:bodyPr>
          <a:lstStyle/>
          <a:p>
            <a:pPr algn="ctr">
              <a:lnSpc>
                <a:spcPts val="3733"/>
              </a:lnSpc>
            </a:pPr>
            <a:r>
              <a:rPr lang="en-US" sz="2667">
                <a:solidFill>
                  <a:srgbClr val="FFFFFF"/>
                </a:solidFill>
                <a:latin typeface="TT Interphases"/>
                <a:ea typeface="TT Interphases"/>
                <a:cs typeface="TT Interphases"/>
                <a:sym typeface="TT Interphases"/>
              </a:rPr>
              <a:t>Este proceso, al no estar automatizado, genera demoras en la respuesta ante incidentes, ya que no existe una herramienta que permita coordinar eficientemente las denuncias de la ciudadanía con las rutas de patrullaje.</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18666"/>
            </a:stretch>
          </a:blipFill>
        </p:spPr>
      </p:sp>
      <p:grpSp>
        <p:nvGrpSpPr>
          <p:cNvPr name="Group 3" id="3"/>
          <p:cNvGrpSpPr/>
          <p:nvPr/>
        </p:nvGrpSpPr>
        <p:grpSpPr>
          <a:xfrm rot="5400000">
            <a:off x="-1108566" y="-28249"/>
            <a:ext cx="12192397" cy="11131041"/>
            <a:chOff x="0" y="0"/>
            <a:chExt cx="3211166" cy="2931632"/>
          </a:xfrm>
        </p:grpSpPr>
        <p:sp>
          <p:nvSpPr>
            <p:cNvPr name="Freeform 4" id="4"/>
            <p:cNvSpPr/>
            <p:nvPr/>
          </p:nvSpPr>
          <p:spPr>
            <a:xfrm flipH="false" flipV="false" rot="0">
              <a:off x="0" y="0"/>
              <a:ext cx="3211166" cy="2931632"/>
            </a:xfrm>
            <a:custGeom>
              <a:avLst/>
              <a:gdLst/>
              <a:ahLst/>
              <a:cxnLst/>
              <a:rect r="r" b="b" t="t" l="l"/>
              <a:pathLst>
                <a:path h="2931632" w="3211166">
                  <a:moveTo>
                    <a:pt x="17779" y="0"/>
                  </a:moveTo>
                  <a:lnTo>
                    <a:pt x="3193387" y="0"/>
                  </a:lnTo>
                  <a:cubicBezTo>
                    <a:pt x="3203206" y="0"/>
                    <a:pt x="3211166" y="7960"/>
                    <a:pt x="3211166" y="17779"/>
                  </a:cubicBezTo>
                  <a:lnTo>
                    <a:pt x="3211166" y="2913853"/>
                  </a:lnTo>
                  <a:cubicBezTo>
                    <a:pt x="3211166" y="2923672"/>
                    <a:pt x="3203206" y="2931632"/>
                    <a:pt x="3193387" y="2931632"/>
                  </a:cubicBezTo>
                  <a:lnTo>
                    <a:pt x="17779" y="2931632"/>
                  </a:lnTo>
                  <a:cubicBezTo>
                    <a:pt x="7960" y="2931632"/>
                    <a:pt x="0" y="2923672"/>
                    <a:pt x="0" y="2913853"/>
                  </a:cubicBezTo>
                  <a:lnTo>
                    <a:pt x="0" y="17779"/>
                  </a:lnTo>
                  <a:cubicBezTo>
                    <a:pt x="0" y="7960"/>
                    <a:pt x="7960" y="0"/>
                    <a:pt x="17779" y="0"/>
                  </a:cubicBezTo>
                  <a:close/>
                </a:path>
              </a:pathLst>
            </a:custGeom>
            <a:solidFill>
              <a:srgbClr val="000A1F">
                <a:alpha val="60000"/>
              </a:srgbClr>
            </a:solidFill>
          </p:spPr>
        </p:sp>
        <p:sp>
          <p:nvSpPr>
            <p:cNvPr name="TextBox 5" id="5"/>
            <p:cNvSpPr txBox="true"/>
            <p:nvPr/>
          </p:nvSpPr>
          <p:spPr>
            <a:xfrm>
              <a:off x="0" y="-38100"/>
              <a:ext cx="3211166" cy="2969732"/>
            </a:xfrm>
            <a:prstGeom prst="rect">
              <a:avLst/>
            </a:prstGeom>
          </p:spPr>
          <p:txBody>
            <a:bodyPr anchor="ctr" rtlCol="false" tIns="50800" lIns="50800" bIns="50800" rIns="50800"/>
            <a:lstStyle/>
            <a:p>
              <a:pPr algn="ctr">
                <a:lnSpc>
                  <a:spcPts val="1774"/>
                </a:lnSpc>
              </a:pPr>
            </a:p>
          </p:txBody>
        </p:sp>
      </p:grpSp>
      <p:grpSp>
        <p:nvGrpSpPr>
          <p:cNvPr name="Group 6" id="6"/>
          <p:cNvGrpSpPr>
            <a:grpSpLocks noChangeAspect="true"/>
          </p:cNvGrpSpPr>
          <p:nvPr/>
        </p:nvGrpSpPr>
        <p:grpSpPr>
          <a:xfrm rot="0">
            <a:off x="12352532" y="1028700"/>
            <a:ext cx="4906768" cy="3939601"/>
            <a:chOff x="0" y="0"/>
            <a:chExt cx="7467600" cy="5995670"/>
          </a:xfrm>
        </p:grpSpPr>
        <p:sp>
          <p:nvSpPr>
            <p:cNvPr name="Freeform 7" id="7"/>
            <p:cNvSpPr/>
            <p:nvPr/>
          </p:nvSpPr>
          <p:spPr>
            <a:xfrm flipH="false" flipV="false" rot="0">
              <a:off x="0" y="0"/>
              <a:ext cx="7467600" cy="4513580"/>
            </a:xfrm>
            <a:custGeom>
              <a:avLst/>
              <a:gdLst/>
              <a:ahLst/>
              <a:cxnLst/>
              <a:rect r="r" b="b" t="t" l="l"/>
              <a:pathLst>
                <a:path h="4513580" w="7467600">
                  <a:moveTo>
                    <a:pt x="7127240" y="0"/>
                  </a:moveTo>
                  <a:lnTo>
                    <a:pt x="340360" y="0"/>
                  </a:lnTo>
                  <a:cubicBezTo>
                    <a:pt x="152400" y="0"/>
                    <a:pt x="0" y="152400"/>
                    <a:pt x="0" y="340360"/>
                  </a:cubicBezTo>
                  <a:lnTo>
                    <a:pt x="0" y="4513580"/>
                  </a:lnTo>
                  <a:lnTo>
                    <a:pt x="7467600" y="4513580"/>
                  </a:lnTo>
                  <a:lnTo>
                    <a:pt x="7467600" y="340360"/>
                  </a:lnTo>
                  <a:cubicBezTo>
                    <a:pt x="7467600" y="152400"/>
                    <a:pt x="7315200" y="0"/>
                    <a:pt x="7127240" y="0"/>
                  </a:cubicBezTo>
                  <a:close/>
                  <a:moveTo>
                    <a:pt x="7142480" y="4188460"/>
                  </a:moveTo>
                  <a:lnTo>
                    <a:pt x="314961" y="4188460"/>
                  </a:lnTo>
                  <a:lnTo>
                    <a:pt x="314961" y="353060"/>
                  </a:lnTo>
                  <a:lnTo>
                    <a:pt x="7142480" y="353060"/>
                  </a:lnTo>
                  <a:lnTo>
                    <a:pt x="7142480" y="4188460"/>
                  </a:lnTo>
                  <a:close/>
                </a:path>
              </a:pathLst>
            </a:custGeom>
            <a:solidFill>
              <a:srgbClr val="000000"/>
            </a:solidFill>
          </p:spPr>
        </p:sp>
        <p:sp>
          <p:nvSpPr>
            <p:cNvPr name="Freeform 8" id="8"/>
            <p:cNvSpPr/>
            <p:nvPr/>
          </p:nvSpPr>
          <p:spPr>
            <a:xfrm flipH="false" flipV="false" rot="0">
              <a:off x="0" y="4514850"/>
              <a:ext cx="7467600" cy="695960"/>
            </a:xfrm>
            <a:custGeom>
              <a:avLst/>
              <a:gdLst/>
              <a:ahLst/>
              <a:cxnLst/>
              <a:rect r="r" b="b" t="t" l="l"/>
              <a:pathLst>
                <a:path h="695960" w="7467600">
                  <a:moveTo>
                    <a:pt x="0" y="355600"/>
                  </a:moveTo>
                  <a:cubicBezTo>
                    <a:pt x="0" y="543560"/>
                    <a:pt x="152400" y="695960"/>
                    <a:pt x="340360" y="695960"/>
                  </a:cubicBezTo>
                  <a:lnTo>
                    <a:pt x="7127240" y="695960"/>
                  </a:lnTo>
                  <a:cubicBezTo>
                    <a:pt x="7315200" y="695960"/>
                    <a:pt x="7467600" y="543560"/>
                    <a:pt x="7467600" y="355600"/>
                  </a:cubicBezTo>
                  <a:lnTo>
                    <a:pt x="7467600" y="0"/>
                  </a:lnTo>
                  <a:lnTo>
                    <a:pt x="0" y="0"/>
                  </a:lnTo>
                  <a:lnTo>
                    <a:pt x="0" y="355600"/>
                  </a:lnTo>
                  <a:close/>
                </a:path>
              </a:pathLst>
            </a:custGeom>
            <a:solidFill>
              <a:srgbClr val="E9E9E9"/>
            </a:solidFill>
          </p:spPr>
        </p:sp>
        <p:sp>
          <p:nvSpPr>
            <p:cNvPr name="Freeform 9" id="9"/>
            <p:cNvSpPr/>
            <p:nvPr/>
          </p:nvSpPr>
          <p:spPr>
            <a:xfrm flipH="false" flipV="false" rot="0">
              <a:off x="2429510" y="5210810"/>
              <a:ext cx="2606040" cy="791210"/>
            </a:xfrm>
            <a:custGeom>
              <a:avLst/>
              <a:gdLst/>
              <a:ahLst/>
              <a:cxnLst/>
              <a:rect r="r" b="b" t="t" l="l"/>
              <a:pathLst>
                <a:path h="791210" w="2606040">
                  <a:moveTo>
                    <a:pt x="1258570" y="0"/>
                  </a:moveTo>
                  <a:lnTo>
                    <a:pt x="453390" y="0"/>
                  </a:lnTo>
                  <a:cubicBezTo>
                    <a:pt x="453390" y="0"/>
                    <a:pt x="429260" y="370840"/>
                    <a:pt x="403860" y="525780"/>
                  </a:cubicBezTo>
                  <a:cubicBezTo>
                    <a:pt x="359410" y="791210"/>
                    <a:pt x="87630" y="706120"/>
                    <a:pt x="10160" y="762000"/>
                  </a:cubicBezTo>
                  <a:cubicBezTo>
                    <a:pt x="0" y="769620"/>
                    <a:pt x="5080" y="786130"/>
                    <a:pt x="17780" y="786130"/>
                  </a:cubicBezTo>
                  <a:lnTo>
                    <a:pt x="2588260" y="786130"/>
                  </a:lnTo>
                  <a:cubicBezTo>
                    <a:pt x="2600960" y="786130"/>
                    <a:pt x="2606040" y="769620"/>
                    <a:pt x="2595880" y="762000"/>
                  </a:cubicBezTo>
                  <a:cubicBezTo>
                    <a:pt x="2518410" y="706120"/>
                    <a:pt x="2246630" y="791210"/>
                    <a:pt x="2202180" y="525780"/>
                  </a:cubicBezTo>
                  <a:cubicBezTo>
                    <a:pt x="2176780" y="370840"/>
                    <a:pt x="2152650" y="0"/>
                    <a:pt x="2152650" y="0"/>
                  </a:cubicBezTo>
                  <a:lnTo>
                    <a:pt x="1258570" y="0"/>
                  </a:lnTo>
                  <a:close/>
                </a:path>
              </a:pathLst>
            </a:custGeom>
            <a:solidFill>
              <a:srgbClr val="BBBBBB"/>
            </a:solidFill>
          </p:spPr>
        </p:sp>
        <p:sp>
          <p:nvSpPr>
            <p:cNvPr name="Freeform 10" id="10"/>
            <p:cNvSpPr/>
            <p:nvPr/>
          </p:nvSpPr>
          <p:spPr>
            <a:xfrm flipH="false" flipV="false" rot="0">
              <a:off x="314960" y="353060"/>
              <a:ext cx="6827520" cy="3835400"/>
            </a:xfrm>
            <a:custGeom>
              <a:avLst/>
              <a:gdLst/>
              <a:ahLst/>
              <a:cxnLst/>
              <a:rect r="r" b="b" t="t" l="l"/>
              <a:pathLst>
                <a:path h="3835400" w="6827520">
                  <a:moveTo>
                    <a:pt x="0" y="0"/>
                  </a:moveTo>
                  <a:lnTo>
                    <a:pt x="6827520" y="0"/>
                  </a:lnTo>
                  <a:lnTo>
                    <a:pt x="6827520" y="3835400"/>
                  </a:lnTo>
                  <a:lnTo>
                    <a:pt x="0" y="3835400"/>
                  </a:lnTo>
                  <a:close/>
                </a:path>
              </a:pathLst>
            </a:custGeom>
            <a:blipFill>
              <a:blip r:embed="rId3"/>
              <a:stretch>
                <a:fillRect l="-4763" t="-3029" r="-1702" b="-86493"/>
              </a:stretch>
            </a:blipFill>
          </p:spPr>
        </p:sp>
      </p:grpSp>
      <p:grpSp>
        <p:nvGrpSpPr>
          <p:cNvPr name="Group 11" id="11"/>
          <p:cNvGrpSpPr>
            <a:grpSpLocks noChangeAspect="true"/>
          </p:cNvGrpSpPr>
          <p:nvPr/>
        </p:nvGrpSpPr>
        <p:grpSpPr>
          <a:xfrm rot="0">
            <a:off x="13598164" y="5231153"/>
            <a:ext cx="2415504" cy="4604431"/>
            <a:chOff x="0" y="0"/>
            <a:chExt cx="8624570" cy="16440150"/>
          </a:xfrm>
        </p:grpSpPr>
        <p:sp>
          <p:nvSpPr>
            <p:cNvPr name="Freeform 12" id="12"/>
            <p:cNvSpPr/>
            <p:nvPr/>
          </p:nvSpPr>
          <p:spPr>
            <a:xfrm flipH="false" flipV="false" rot="0">
              <a:off x="411480" y="269240"/>
              <a:ext cx="7753350" cy="15908021"/>
            </a:xfrm>
            <a:custGeom>
              <a:avLst/>
              <a:gdLst/>
              <a:ahLst/>
              <a:cxnLst/>
              <a:rect r="r" b="b" t="t" l="l"/>
              <a:pathLst>
                <a:path h="15908021" w="7753350">
                  <a:moveTo>
                    <a:pt x="7753350" y="791210"/>
                  </a:moveTo>
                  <a:lnTo>
                    <a:pt x="7753350" y="15116810"/>
                  </a:lnTo>
                  <a:cubicBezTo>
                    <a:pt x="7753350" y="15553690"/>
                    <a:pt x="7399020" y="15908021"/>
                    <a:pt x="6962140" y="15908021"/>
                  </a:cubicBezTo>
                  <a:lnTo>
                    <a:pt x="791210" y="15908021"/>
                  </a:lnTo>
                  <a:cubicBezTo>
                    <a:pt x="354330" y="15908021"/>
                    <a:pt x="0" y="15553690"/>
                    <a:pt x="0" y="15116810"/>
                  </a:cubicBezTo>
                  <a:lnTo>
                    <a:pt x="0" y="791210"/>
                  </a:lnTo>
                  <a:cubicBezTo>
                    <a:pt x="0" y="354330"/>
                    <a:pt x="354330" y="0"/>
                    <a:pt x="791210" y="0"/>
                  </a:cubicBezTo>
                  <a:lnTo>
                    <a:pt x="6962140" y="0"/>
                  </a:lnTo>
                  <a:cubicBezTo>
                    <a:pt x="7399020" y="0"/>
                    <a:pt x="7753350" y="353060"/>
                    <a:pt x="7753350" y="791210"/>
                  </a:cubicBezTo>
                  <a:close/>
                </a:path>
              </a:pathLst>
            </a:custGeom>
            <a:blipFill>
              <a:blip r:embed="rId4"/>
              <a:stretch>
                <a:fillRect l="-52588" t="0" r="-52588" b="0"/>
              </a:stretch>
            </a:blipFill>
          </p:spPr>
        </p:sp>
        <p:sp>
          <p:nvSpPr>
            <p:cNvPr name="Freeform 13" id="13"/>
            <p:cNvSpPr/>
            <p:nvPr/>
          </p:nvSpPr>
          <p:spPr>
            <a:xfrm flipH="false" flipV="false" rot="0">
              <a:off x="0" y="0"/>
              <a:ext cx="8636000" cy="16446500"/>
            </a:xfrm>
            <a:custGeom>
              <a:avLst/>
              <a:gdLst/>
              <a:ahLst/>
              <a:cxnLst/>
              <a:rect r="r" b="b" t="t" l="l"/>
              <a:pathLst>
                <a:path h="16446500" w="8636000">
                  <a:moveTo>
                    <a:pt x="0" y="0"/>
                  </a:moveTo>
                  <a:lnTo>
                    <a:pt x="8636000" y="0"/>
                  </a:lnTo>
                  <a:lnTo>
                    <a:pt x="8636000" y="16446500"/>
                  </a:lnTo>
                  <a:lnTo>
                    <a:pt x="0" y="16446500"/>
                  </a:lnTo>
                  <a:close/>
                </a:path>
              </a:pathLst>
            </a:custGeom>
          </p:spPr>
        </p:sp>
      </p:grpSp>
      <p:sp>
        <p:nvSpPr>
          <p:cNvPr name="TextBox 14" id="14"/>
          <p:cNvSpPr txBox="true"/>
          <p:nvPr/>
        </p:nvSpPr>
        <p:spPr>
          <a:xfrm rot="0">
            <a:off x="723900" y="2142427"/>
            <a:ext cx="9231219" cy="2100873"/>
          </a:xfrm>
          <a:prstGeom prst="rect">
            <a:avLst/>
          </a:prstGeom>
        </p:spPr>
        <p:txBody>
          <a:bodyPr anchor="t" rtlCol="false" tIns="0" lIns="0" bIns="0" rIns="0">
            <a:spAutoFit/>
          </a:bodyPr>
          <a:lstStyle/>
          <a:p>
            <a:pPr algn="ctr">
              <a:lnSpc>
                <a:spcPts val="4251"/>
              </a:lnSpc>
            </a:pPr>
            <a:r>
              <a:rPr lang="en-US" sz="2640">
                <a:solidFill>
                  <a:srgbClr val="FFFFFF"/>
                </a:solidFill>
                <a:latin typeface="TT Interphases"/>
                <a:ea typeface="TT Interphases"/>
                <a:cs typeface="TT Interphases"/>
                <a:sym typeface="TT Interphases"/>
              </a:rPr>
              <a:t>Proponemos un sistema integral de seguridad ciudadana compuesto por dos herramientas complementarias: una plataforma web y una aplicación móvil, ambas conectadas a una base de datos en tiempo real.</a:t>
            </a:r>
          </a:p>
        </p:txBody>
      </p:sp>
      <p:sp>
        <p:nvSpPr>
          <p:cNvPr name="TextBox 15" id="15"/>
          <p:cNvSpPr txBox="true"/>
          <p:nvPr/>
        </p:nvSpPr>
        <p:spPr>
          <a:xfrm rot="0">
            <a:off x="2654766" y="1019175"/>
            <a:ext cx="5097828" cy="802157"/>
          </a:xfrm>
          <a:prstGeom prst="rect">
            <a:avLst/>
          </a:prstGeom>
        </p:spPr>
        <p:txBody>
          <a:bodyPr anchor="t" rtlCol="false" tIns="0" lIns="0" bIns="0" rIns="0">
            <a:spAutoFit/>
          </a:bodyPr>
          <a:lstStyle/>
          <a:p>
            <a:pPr algn="ctr" marL="0" indent="0" lvl="0">
              <a:lnSpc>
                <a:spcPts val="6472"/>
              </a:lnSpc>
              <a:spcBef>
                <a:spcPct val="0"/>
              </a:spcBef>
            </a:pPr>
            <a:r>
              <a:rPr lang="en-US" b="true" sz="5220" spc="99">
                <a:solidFill>
                  <a:srgbClr val="FFFFFF"/>
                </a:solidFill>
                <a:latin typeface="Muli Heavy"/>
                <a:ea typeface="Muli Heavy"/>
                <a:cs typeface="Muli Heavy"/>
                <a:sym typeface="Muli Heavy"/>
              </a:rPr>
              <a:t>PROPUESTA</a:t>
            </a:r>
          </a:p>
        </p:txBody>
      </p:sp>
      <p:sp>
        <p:nvSpPr>
          <p:cNvPr name="TextBox 16" id="16"/>
          <p:cNvSpPr txBox="true"/>
          <p:nvPr/>
        </p:nvSpPr>
        <p:spPr>
          <a:xfrm rot="0">
            <a:off x="588070" y="5432496"/>
            <a:ext cx="9231219" cy="2100873"/>
          </a:xfrm>
          <a:prstGeom prst="rect">
            <a:avLst/>
          </a:prstGeom>
        </p:spPr>
        <p:txBody>
          <a:bodyPr anchor="t" rtlCol="false" tIns="0" lIns="0" bIns="0" rIns="0">
            <a:spAutoFit/>
          </a:bodyPr>
          <a:lstStyle/>
          <a:p>
            <a:pPr algn="ctr">
              <a:lnSpc>
                <a:spcPts val="4251"/>
              </a:lnSpc>
            </a:pPr>
            <a:r>
              <a:rPr lang="en-US" sz="2640">
                <a:solidFill>
                  <a:srgbClr val="FFFFFF"/>
                </a:solidFill>
                <a:latin typeface="TT Interphases"/>
                <a:ea typeface="TT Interphases"/>
                <a:cs typeface="TT Interphases"/>
                <a:sym typeface="TT Interphases"/>
              </a:rPr>
              <a:t>Este sistema tiene como objetivo facilitar la realización de denuncias y mejorar la capacidad de respuesta para los operadores ante incidentes, permitiendo una atención más rápida, eficiente y coordinada.</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18666"/>
            </a:stretch>
          </a:blipFill>
        </p:spPr>
      </p:sp>
      <p:grpSp>
        <p:nvGrpSpPr>
          <p:cNvPr name="Group 3" id="3"/>
          <p:cNvGrpSpPr/>
          <p:nvPr/>
        </p:nvGrpSpPr>
        <p:grpSpPr>
          <a:xfrm rot="5400000">
            <a:off x="848038" y="1799477"/>
            <a:ext cx="7659612" cy="8082059"/>
            <a:chOff x="0" y="0"/>
            <a:chExt cx="2017346" cy="2128608"/>
          </a:xfrm>
        </p:grpSpPr>
        <p:sp>
          <p:nvSpPr>
            <p:cNvPr name="Freeform 4" id="4"/>
            <p:cNvSpPr/>
            <p:nvPr/>
          </p:nvSpPr>
          <p:spPr>
            <a:xfrm flipH="false" flipV="false" rot="0">
              <a:off x="0" y="0"/>
              <a:ext cx="2017346" cy="2128608"/>
            </a:xfrm>
            <a:custGeom>
              <a:avLst/>
              <a:gdLst/>
              <a:ahLst/>
              <a:cxnLst/>
              <a:rect r="r" b="b" t="t" l="l"/>
              <a:pathLst>
                <a:path h="2128608" w="2017346">
                  <a:moveTo>
                    <a:pt x="28301" y="0"/>
                  </a:moveTo>
                  <a:lnTo>
                    <a:pt x="1989045" y="0"/>
                  </a:lnTo>
                  <a:cubicBezTo>
                    <a:pt x="2004676" y="0"/>
                    <a:pt x="2017346" y="12671"/>
                    <a:pt x="2017346" y="28301"/>
                  </a:cubicBezTo>
                  <a:lnTo>
                    <a:pt x="2017346" y="2100307"/>
                  </a:lnTo>
                  <a:cubicBezTo>
                    <a:pt x="2017346" y="2115938"/>
                    <a:pt x="2004676" y="2128608"/>
                    <a:pt x="1989045" y="2128608"/>
                  </a:cubicBezTo>
                  <a:lnTo>
                    <a:pt x="28301" y="2128608"/>
                  </a:lnTo>
                  <a:cubicBezTo>
                    <a:pt x="12671" y="2128608"/>
                    <a:pt x="0" y="2115938"/>
                    <a:pt x="0" y="2100307"/>
                  </a:cubicBezTo>
                  <a:lnTo>
                    <a:pt x="0" y="28301"/>
                  </a:lnTo>
                  <a:cubicBezTo>
                    <a:pt x="0" y="12671"/>
                    <a:pt x="12671" y="0"/>
                    <a:pt x="28301" y="0"/>
                  </a:cubicBezTo>
                  <a:close/>
                </a:path>
              </a:pathLst>
            </a:custGeom>
            <a:solidFill>
              <a:srgbClr val="000A1F">
                <a:alpha val="60000"/>
              </a:srgbClr>
            </a:solidFill>
          </p:spPr>
        </p:sp>
        <p:sp>
          <p:nvSpPr>
            <p:cNvPr name="TextBox 5" id="5"/>
            <p:cNvSpPr txBox="true"/>
            <p:nvPr/>
          </p:nvSpPr>
          <p:spPr>
            <a:xfrm>
              <a:off x="0" y="-38100"/>
              <a:ext cx="2017346" cy="2166708"/>
            </a:xfrm>
            <a:prstGeom prst="rect">
              <a:avLst/>
            </a:prstGeom>
          </p:spPr>
          <p:txBody>
            <a:bodyPr anchor="ctr" rtlCol="false" tIns="50800" lIns="50800" bIns="50800" rIns="50800"/>
            <a:lstStyle/>
            <a:p>
              <a:pPr algn="ctr">
                <a:lnSpc>
                  <a:spcPts val="1774"/>
                </a:lnSpc>
              </a:pPr>
            </a:p>
          </p:txBody>
        </p:sp>
      </p:grpSp>
      <p:grpSp>
        <p:nvGrpSpPr>
          <p:cNvPr name="Group 6" id="6"/>
          <p:cNvGrpSpPr/>
          <p:nvPr/>
        </p:nvGrpSpPr>
        <p:grpSpPr>
          <a:xfrm rot="5400000">
            <a:off x="7319507" y="-5701485"/>
            <a:ext cx="3648985" cy="10836912"/>
            <a:chOff x="0" y="0"/>
            <a:chExt cx="961050" cy="2854166"/>
          </a:xfrm>
        </p:grpSpPr>
        <p:sp>
          <p:nvSpPr>
            <p:cNvPr name="Freeform 7" id="7"/>
            <p:cNvSpPr/>
            <p:nvPr/>
          </p:nvSpPr>
          <p:spPr>
            <a:xfrm flipH="false" flipV="false" rot="0">
              <a:off x="0" y="0"/>
              <a:ext cx="961050" cy="2854166"/>
            </a:xfrm>
            <a:custGeom>
              <a:avLst/>
              <a:gdLst/>
              <a:ahLst/>
              <a:cxnLst/>
              <a:rect r="r" b="b" t="t" l="l"/>
              <a:pathLst>
                <a:path h="2854166" w="961050">
                  <a:moveTo>
                    <a:pt x="59407" y="0"/>
                  </a:moveTo>
                  <a:lnTo>
                    <a:pt x="901643" y="0"/>
                  </a:lnTo>
                  <a:cubicBezTo>
                    <a:pt x="934452" y="0"/>
                    <a:pt x="961050" y="26597"/>
                    <a:pt x="961050" y="59407"/>
                  </a:cubicBezTo>
                  <a:lnTo>
                    <a:pt x="961050" y="2794760"/>
                  </a:lnTo>
                  <a:cubicBezTo>
                    <a:pt x="961050" y="2810515"/>
                    <a:pt x="954791" y="2825626"/>
                    <a:pt x="943650" y="2836767"/>
                  </a:cubicBezTo>
                  <a:cubicBezTo>
                    <a:pt x="932509" y="2847907"/>
                    <a:pt x="917399" y="2854166"/>
                    <a:pt x="901643" y="2854166"/>
                  </a:cubicBezTo>
                  <a:lnTo>
                    <a:pt x="59407" y="2854166"/>
                  </a:lnTo>
                  <a:cubicBezTo>
                    <a:pt x="43651" y="2854166"/>
                    <a:pt x="28541" y="2847907"/>
                    <a:pt x="17400" y="2836767"/>
                  </a:cubicBezTo>
                  <a:cubicBezTo>
                    <a:pt x="6259" y="2825626"/>
                    <a:pt x="0" y="2810515"/>
                    <a:pt x="0" y="2794760"/>
                  </a:cubicBezTo>
                  <a:lnTo>
                    <a:pt x="0" y="59407"/>
                  </a:lnTo>
                  <a:cubicBezTo>
                    <a:pt x="0" y="43651"/>
                    <a:pt x="6259" y="28541"/>
                    <a:pt x="17400" y="17400"/>
                  </a:cubicBezTo>
                  <a:cubicBezTo>
                    <a:pt x="28541" y="6259"/>
                    <a:pt x="43651" y="0"/>
                    <a:pt x="59407" y="0"/>
                  </a:cubicBezTo>
                  <a:close/>
                </a:path>
              </a:pathLst>
            </a:custGeom>
            <a:solidFill>
              <a:srgbClr val="000A1F">
                <a:alpha val="60000"/>
              </a:srgbClr>
            </a:solidFill>
          </p:spPr>
        </p:sp>
        <p:sp>
          <p:nvSpPr>
            <p:cNvPr name="TextBox 8" id="8"/>
            <p:cNvSpPr txBox="true"/>
            <p:nvPr/>
          </p:nvSpPr>
          <p:spPr>
            <a:xfrm>
              <a:off x="0" y="-38100"/>
              <a:ext cx="961050" cy="2892266"/>
            </a:xfrm>
            <a:prstGeom prst="rect">
              <a:avLst/>
            </a:prstGeom>
          </p:spPr>
          <p:txBody>
            <a:bodyPr anchor="ctr" rtlCol="false" tIns="50800" lIns="50800" bIns="50800" rIns="50800"/>
            <a:lstStyle/>
            <a:p>
              <a:pPr algn="ctr">
                <a:lnSpc>
                  <a:spcPts val="1774"/>
                </a:lnSpc>
              </a:pPr>
            </a:p>
          </p:txBody>
        </p:sp>
      </p:grpSp>
      <p:grpSp>
        <p:nvGrpSpPr>
          <p:cNvPr name="Group 9" id="9"/>
          <p:cNvGrpSpPr/>
          <p:nvPr/>
        </p:nvGrpSpPr>
        <p:grpSpPr>
          <a:xfrm rot="5400000">
            <a:off x="9728820" y="1799477"/>
            <a:ext cx="7659612" cy="8082059"/>
            <a:chOff x="0" y="0"/>
            <a:chExt cx="2017346" cy="2128608"/>
          </a:xfrm>
        </p:grpSpPr>
        <p:sp>
          <p:nvSpPr>
            <p:cNvPr name="Freeform 10" id="10"/>
            <p:cNvSpPr/>
            <p:nvPr/>
          </p:nvSpPr>
          <p:spPr>
            <a:xfrm flipH="false" flipV="false" rot="0">
              <a:off x="0" y="0"/>
              <a:ext cx="2017346" cy="2128608"/>
            </a:xfrm>
            <a:custGeom>
              <a:avLst/>
              <a:gdLst/>
              <a:ahLst/>
              <a:cxnLst/>
              <a:rect r="r" b="b" t="t" l="l"/>
              <a:pathLst>
                <a:path h="2128608" w="2017346">
                  <a:moveTo>
                    <a:pt x="28301" y="0"/>
                  </a:moveTo>
                  <a:lnTo>
                    <a:pt x="1989045" y="0"/>
                  </a:lnTo>
                  <a:cubicBezTo>
                    <a:pt x="2004676" y="0"/>
                    <a:pt x="2017346" y="12671"/>
                    <a:pt x="2017346" y="28301"/>
                  </a:cubicBezTo>
                  <a:lnTo>
                    <a:pt x="2017346" y="2100307"/>
                  </a:lnTo>
                  <a:cubicBezTo>
                    <a:pt x="2017346" y="2115938"/>
                    <a:pt x="2004676" y="2128608"/>
                    <a:pt x="1989045" y="2128608"/>
                  </a:cubicBezTo>
                  <a:lnTo>
                    <a:pt x="28301" y="2128608"/>
                  </a:lnTo>
                  <a:cubicBezTo>
                    <a:pt x="12671" y="2128608"/>
                    <a:pt x="0" y="2115938"/>
                    <a:pt x="0" y="2100307"/>
                  </a:cubicBezTo>
                  <a:lnTo>
                    <a:pt x="0" y="28301"/>
                  </a:lnTo>
                  <a:cubicBezTo>
                    <a:pt x="0" y="12671"/>
                    <a:pt x="12671" y="0"/>
                    <a:pt x="28301" y="0"/>
                  </a:cubicBezTo>
                  <a:close/>
                </a:path>
              </a:pathLst>
            </a:custGeom>
            <a:solidFill>
              <a:srgbClr val="000A1F">
                <a:alpha val="60000"/>
              </a:srgbClr>
            </a:solidFill>
          </p:spPr>
        </p:sp>
        <p:sp>
          <p:nvSpPr>
            <p:cNvPr name="TextBox 11" id="11"/>
            <p:cNvSpPr txBox="true"/>
            <p:nvPr/>
          </p:nvSpPr>
          <p:spPr>
            <a:xfrm>
              <a:off x="0" y="-38100"/>
              <a:ext cx="2017346" cy="2166708"/>
            </a:xfrm>
            <a:prstGeom prst="rect">
              <a:avLst/>
            </a:prstGeom>
          </p:spPr>
          <p:txBody>
            <a:bodyPr anchor="ctr" rtlCol="false" tIns="50800" lIns="50800" bIns="50800" rIns="50800"/>
            <a:lstStyle/>
            <a:p>
              <a:pPr algn="ctr">
                <a:lnSpc>
                  <a:spcPts val="1774"/>
                </a:lnSpc>
              </a:pPr>
            </a:p>
          </p:txBody>
        </p:sp>
      </p:grpSp>
      <p:sp>
        <p:nvSpPr>
          <p:cNvPr name="Freeform 12" id="12"/>
          <p:cNvSpPr/>
          <p:nvPr/>
        </p:nvSpPr>
        <p:spPr>
          <a:xfrm flipH="false" flipV="false" rot="0">
            <a:off x="11385128" y="5875548"/>
            <a:ext cx="4346994" cy="3382752"/>
          </a:xfrm>
          <a:custGeom>
            <a:avLst/>
            <a:gdLst/>
            <a:ahLst/>
            <a:cxnLst/>
            <a:rect r="r" b="b" t="t" l="l"/>
            <a:pathLst>
              <a:path h="3382752" w="4346994">
                <a:moveTo>
                  <a:pt x="0" y="0"/>
                </a:moveTo>
                <a:lnTo>
                  <a:pt x="4346995" y="0"/>
                </a:lnTo>
                <a:lnTo>
                  <a:pt x="4346995" y="3382752"/>
                </a:lnTo>
                <a:lnTo>
                  <a:pt x="0" y="338275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3" id="13"/>
          <p:cNvSpPr/>
          <p:nvPr/>
        </p:nvSpPr>
        <p:spPr>
          <a:xfrm flipH="false" flipV="false" rot="0">
            <a:off x="3187128" y="6504379"/>
            <a:ext cx="4024265" cy="3043389"/>
          </a:xfrm>
          <a:custGeom>
            <a:avLst/>
            <a:gdLst/>
            <a:ahLst/>
            <a:cxnLst/>
            <a:rect r="r" b="b" t="t" l="l"/>
            <a:pathLst>
              <a:path h="3043389" w="4024265">
                <a:moveTo>
                  <a:pt x="0" y="0"/>
                </a:moveTo>
                <a:lnTo>
                  <a:pt x="4024264" y="0"/>
                </a:lnTo>
                <a:lnTo>
                  <a:pt x="4024264" y="3043389"/>
                </a:lnTo>
                <a:lnTo>
                  <a:pt x="0" y="3043389"/>
                </a:lnTo>
                <a:lnTo>
                  <a:pt x="0" y="0"/>
                </a:lnTo>
                <a:close/>
              </a:path>
            </a:pathLst>
          </a:custGeom>
          <a:blipFill>
            <a:blip r:embed="rId5"/>
            <a:stretch>
              <a:fillRect l="0" t="0" r="0" b="-45507"/>
            </a:stretch>
          </a:blipFill>
        </p:spPr>
      </p:sp>
      <p:sp>
        <p:nvSpPr>
          <p:cNvPr name="TextBox 14" id="14"/>
          <p:cNvSpPr txBox="true"/>
          <p:nvPr/>
        </p:nvSpPr>
        <p:spPr>
          <a:xfrm rot="0">
            <a:off x="9713539" y="2236608"/>
            <a:ext cx="7690173" cy="2839021"/>
          </a:xfrm>
          <a:prstGeom prst="rect">
            <a:avLst/>
          </a:prstGeom>
        </p:spPr>
        <p:txBody>
          <a:bodyPr anchor="t" rtlCol="false" tIns="0" lIns="0" bIns="0" rIns="0">
            <a:spAutoFit/>
          </a:bodyPr>
          <a:lstStyle/>
          <a:p>
            <a:pPr algn="ctr">
              <a:lnSpc>
                <a:spcPts val="3811"/>
              </a:lnSpc>
            </a:pPr>
            <a:r>
              <a:rPr lang="en-US" sz="2367">
                <a:solidFill>
                  <a:srgbClr val="FFFFFF"/>
                </a:solidFill>
                <a:latin typeface="TT Interphases"/>
                <a:ea typeface="TT Interphases"/>
                <a:cs typeface="TT Interphases"/>
                <a:sym typeface="TT Interphases"/>
              </a:rPr>
              <a:t>El proyecto beneficiará principalmente a la Municipalidad de San Bernardo, a los funcionarios de seguridad ciudadana y a la comunidad local.</a:t>
            </a:r>
          </a:p>
          <a:p>
            <a:pPr algn="ctr">
              <a:lnSpc>
                <a:spcPts val="3811"/>
              </a:lnSpc>
            </a:pPr>
            <a:r>
              <a:rPr lang="en-US" sz="2367">
                <a:solidFill>
                  <a:srgbClr val="FFFFFF"/>
                </a:solidFill>
                <a:latin typeface="TT Interphases"/>
                <a:ea typeface="TT Interphases"/>
                <a:cs typeface="TT Interphases"/>
                <a:sym typeface="TT Interphases"/>
              </a:rPr>
              <a:t> Gracias a la digitalización de los procesos de monitoreo y alerta, se espera un impacto directo en la eficiencia operativa y la seguridad pública.</a:t>
            </a:r>
          </a:p>
        </p:txBody>
      </p:sp>
      <p:sp>
        <p:nvSpPr>
          <p:cNvPr name="TextBox 15" id="15"/>
          <p:cNvSpPr txBox="true"/>
          <p:nvPr/>
        </p:nvSpPr>
        <p:spPr>
          <a:xfrm rot="0">
            <a:off x="4163317" y="424101"/>
            <a:ext cx="9961365" cy="802147"/>
          </a:xfrm>
          <a:prstGeom prst="rect">
            <a:avLst/>
          </a:prstGeom>
        </p:spPr>
        <p:txBody>
          <a:bodyPr anchor="t" rtlCol="false" tIns="0" lIns="0" bIns="0" rIns="0">
            <a:spAutoFit/>
          </a:bodyPr>
          <a:lstStyle/>
          <a:p>
            <a:pPr algn="ctr" marL="0" indent="0" lvl="0">
              <a:lnSpc>
                <a:spcPts val="6475"/>
              </a:lnSpc>
              <a:spcBef>
                <a:spcPct val="0"/>
              </a:spcBef>
            </a:pPr>
            <a:r>
              <a:rPr lang="en-US" b="true" sz="5221" spc="99">
                <a:solidFill>
                  <a:srgbClr val="FFFFFF"/>
                </a:solidFill>
                <a:latin typeface="Muli Heavy"/>
                <a:ea typeface="Muli Heavy"/>
                <a:cs typeface="Muli Heavy"/>
                <a:sym typeface="Muli Heavy"/>
              </a:rPr>
              <a:t>IMPACTO Y BENEFICIARIOS</a:t>
            </a:r>
          </a:p>
        </p:txBody>
      </p:sp>
      <p:sp>
        <p:nvSpPr>
          <p:cNvPr name="TextBox 16" id="16"/>
          <p:cNvSpPr txBox="true"/>
          <p:nvPr/>
        </p:nvSpPr>
        <p:spPr>
          <a:xfrm rot="0">
            <a:off x="832757" y="2236608"/>
            <a:ext cx="7690173" cy="4267771"/>
          </a:xfrm>
          <a:prstGeom prst="rect">
            <a:avLst/>
          </a:prstGeom>
        </p:spPr>
        <p:txBody>
          <a:bodyPr anchor="t" rtlCol="false" tIns="0" lIns="0" bIns="0" rIns="0">
            <a:spAutoFit/>
          </a:bodyPr>
          <a:lstStyle/>
          <a:p>
            <a:pPr algn="ctr">
              <a:lnSpc>
                <a:spcPts val="3811"/>
              </a:lnSpc>
            </a:pPr>
            <a:r>
              <a:rPr lang="en-US" sz="2367">
                <a:solidFill>
                  <a:srgbClr val="FFFFFF"/>
                </a:solidFill>
                <a:latin typeface="TT Interphases"/>
                <a:ea typeface="TT Interphases"/>
                <a:cs typeface="TT Interphases"/>
                <a:sym typeface="TT Interphases"/>
              </a:rPr>
              <a:t>Se quiere generará un impacto significativo en la gestión de la seguridad ciudadana de la Municipalidad de San Bernardo, tanto a nivel operativo como social.</a:t>
            </a:r>
          </a:p>
          <a:p>
            <a:pPr algn="ctr">
              <a:lnSpc>
                <a:spcPts val="3811"/>
              </a:lnSpc>
            </a:pPr>
          </a:p>
          <a:p>
            <a:pPr algn="ctr" marL="511053" indent="-255527" lvl="1">
              <a:lnSpc>
                <a:spcPts val="3811"/>
              </a:lnSpc>
              <a:buFont typeface="Arial"/>
              <a:buChar char="•"/>
            </a:pPr>
            <a:r>
              <a:rPr lang="en-US" sz="2367">
                <a:solidFill>
                  <a:srgbClr val="FFFFFF"/>
                </a:solidFill>
                <a:latin typeface="TT Interphases"/>
                <a:ea typeface="TT Interphases"/>
                <a:cs typeface="TT Interphases"/>
                <a:sym typeface="TT Interphases"/>
              </a:rPr>
              <a:t>Fortalecimiento del vínculo entre municipio y comunidad</a:t>
            </a:r>
          </a:p>
          <a:p>
            <a:pPr algn="ctr" marL="511053" indent="-255527" lvl="1">
              <a:lnSpc>
                <a:spcPts val="3811"/>
              </a:lnSpc>
              <a:buFont typeface="Arial"/>
              <a:buChar char="•"/>
            </a:pPr>
            <a:r>
              <a:rPr lang="en-US" sz="2367">
                <a:solidFill>
                  <a:srgbClr val="FFFFFF"/>
                </a:solidFill>
                <a:latin typeface="TT Interphases"/>
                <a:ea typeface="TT Interphases"/>
                <a:cs typeface="TT Interphases"/>
                <a:sym typeface="TT Interphases"/>
              </a:rPr>
              <a:t>Eficiencia operativa y reducción de tiempos de respuesta</a:t>
            </a:r>
          </a:p>
          <a:p>
            <a:pPr algn="ctr" marL="511053" indent="-255527" lvl="1">
              <a:lnSpc>
                <a:spcPts val="3811"/>
              </a:lnSpc>
              <a:buFont typeface="Arial"/>
              <a:buChar char="•"/>
            </a:pPr>
            <a:r>
              <a:rPr lang="en-US" sz="2367">
                <a:solidFill>
                  <a:srgbClr val="FFFFFF"/>
                </a:solidFill>
                <a:latin typeface="TT Interphases"/>
                <a:ea typeface="TT Interphases"/>
                <a:cs typeface="TT Interphases"/>
                <a:sym typeface="TT Interphases"/>
              </a:rPr>
              <a:t> Mejora en la toma de decisiones y control municipal:</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18666"/>
            </a:stretch>
          </a:blipFill>
        </p:spPr>
      </p:sp>
      <p:grpSp>
        <p:nvGrpSpPr>
          <p:cNvPr name="Group 3" id="3"/>
          <p:cNvGrpSpPr/>
          <p:nvPr/>
        </p:nvGrpSpPr>
        <p:grpSpPr>
          <a:xfrm rot="0">
            <a:off x="10091605" y="3653969"/>
            <a:ext cx="6909082" cy="1017253"/>
            <a:chOff x="0" y="0"/>
            <a:chExt cx="2220569" cy="326944"/>
          </a:xfrm>
        </p:grpSpPr>
        <p:sp>
          <p:nvSpPr>
            <p:cNvPr name="Freeform 4" id="4"/>
            <p:cNvSpPr/>
            <p:nvPr/>
          </p:nvSpPr>
          <p:spPr>
            <a:xfrm flipH="false" flipV="false" rot="0">
              <a:off x="0" y="0"/>
              <a:ext cx="2220569" cy="326944"/>
            </a:xfrm>
            <a:custGeom>
              <a:avLst/>
              <a:gdLst/>
              <a:ahLst/>
              <a:cxnLst/>
              <a:rect r="r" b="b" t="t" l="l"/>
              <a:pathLst>
                <a:path h="326944" w="2220569">
                  <a:moveTo>
                    <a:pt x="2017369" y="0"/>
                  </a:moveTo>
                  <a:cubicBezTo>
                    <a:pt x="2129593" y="0"/>
                    <a:pt x="2220569" y="73189"/>
                    <a:pt x="2220569" y="163472"/>
                  </a:cubicBezTo>
                  <a:cubicBezTo>
                    <a:pt x="2220569" y="253755"/>
                    <a:pt x="2129593" y="326944"/>
                    <a:pt x="2017369" y="326944"/>
                  </a:cubicBezTo>
                  <a:lnTo>
                    <a:pt x="203200" y="326944"/>
                  </a:lnTo>
                  <a:cubicBezTo>
                    <a:pt x="90976" y="326944"/>
                    <a:pt x="0" y="253755"/>
                    <a:pt x="0" y="163472"/>
                  </a:cubicBezTo>
                  <a:cubicBezTo>
                    <a:pt x="0" y="73189"/>
                    <a:pt x="90976" y="0"/>
                    <a:pt x="203200" y="0"/>
                  </a:cubicBezTo>
                  <a:close/>
                </a:path>
              </a:pathLst>
            </a:custGeom>
            <a:solidFill>
              <a:srgbClr val="FFFFFF"/>
            </a:solidFill>
          </p:spPr>
        </p:sp>
        <p:sp>
          <p:nvSpPr>
            <p:cNvPr name="TextBox 5" id="5"/>
            <p:cNvSpPr txBox="true"/>
            <p:nvPr/>
          </p:nvSpPr>
          <p:spPr>
            <a:xfrm>
              <a:off x="0" y="-38100"/>
              <a:ext cx="2220569" cy="365044"/>
            </a:xfrm>
            <a:prstGeom prst="rect">
              <a:avLst/>
            </a:prstGeom>
          </p:spPr>
          <p:txBody>
            <a:bodyPr anchor="ctr" rtlCol="false" tIns="50800" lIns="50800" bIns="50800" rIns="50800"/>
            <a:lstStyle/>
            <a:p>
              <a:pPr algn="ctr">
                <a:lnSpc>
                  <a:spcPts val="1774"/>
                </a:lnSpc>
              </a:pPr>
            </a:p>
          </p:txBody>
        </p:sp>
      </p:grpSp>
      <p:grpSp>
        <p:nvGrpSpPr>
          <p:cNvPr name="Group 6" id="6"/>
          <p:cNvGrpSpPr/>
          <p:nvPr/>
        </p:nvGrpSpPr>
        <p:grpSpPr>
          <a:xfrm rot="5400000">
            <a:off x="-1723129" y="-126086"/>
            <a:ext cx="11850027" cy="9472459"/>
            <a:chOff x="0" y="0"/>
            <a:chExt cx="3120995" cy="2494804"/>
          </a:xfrm>
        </p:grpSpPr>
        <p:sp>
          <p:nvSpPr>
            <p:cNvPr name="Freeform 7" id="7"/>
            <p:cNvSpPr/>
            <p:nvPr/>
          </p:nvSpPr>
          <p:spPr>
            <a:xfrm flipH="false" flipV="false" rot="0">
              <a:off x="0" y="0"/>
              <a:ext cx="3120995" cy="2494804"/>
            </a:xfrm>
            <a:custGeom>
              <a:avLst/>
              <a:gdLst/>
              <a:ahLst/>
              <a:cxnLst/>
              <a:rect r="r" b="b" t="t" l="l"/>
              <a:pathLst>
                <a:path h="2494804" w="3120995">
                  <a:moveTo>
                    <a:pt x="18293" y="0"/>
                  </a:moveTo>
                  <a:lnTo>
                    <a:pt x="3102702" y="0"/>
                  </a:lnTo>
                  <a:cubicBezTo>
                    <a:pt x="3107553" y="0"/>
                    <a:pt x="3112206" y="1927"/>
                    <a:pt x="3115637" y="5358"/>
                  </a:cubicBezTo>
                  <a:cubicBezTo>
                    <a:pt x="3119068" y="8789"/>
                    <a:pt x="3120995" y="13441"/>
                    <a:pt x="3120995" y="18293"/>
                  </a:cubicBezTo>
                  <a:lnTo>
                    <a:pt x="3120995" y="2476511"/>
                  </a:lnTo>
                  <a:cubicBezTo>
                    <a:pt x="3120995" y="2486614"/>
                    <a:pt x="3112805" y="2494804"/>
                    <a:pt x="3102702" y="2494804"/>
                  </a:cubicBezTo>
                  <a:lnTo>
                    <a:pt x="18293" y="2494804"/>
                  </a:lnTo>
                  <a:cubicBezTo>
                    <a:pt x="13441" y="2494804"/>
                    <a:pt x="8789" y="2492877"/>
                    <a:pt x="5358" y="2489446"/>
                  </a:cubicBezTo>
                  <a:cubicBezTo>
                    <a:pt x="1927" y="2486015"/>
                    <a:pt x="0" y="2481362"/>
                    <a:pt x="0" y="2476511"/>
                  </a:cubicBezTo>
                  <a:lnTo>
                    <a:pt x="0" y="18293"/>
                  </a:lnTo>
                  <a:cubicBezTo>
                    <a:pt x="0" y="8190"/>
                    <a:pt x="8190" y="0"/>
                    <a:pt x="18293" y="0"/>
                  </a:cubicBezTo>
                  <a:close/>
                </a:path>
              </a:pathLst>
            </a:custGeom>
            <a:solidFill>
              <a:srgbClr val="000A1F">
                <a:alpha val="60000"/>
              </a:srgbClr>
            </a:solidFill>
          </p:spPr>
        </p:sp>
        <p:sp>
          <p:nvSpPr>
            <p:cNvPr name="TextBox 8" id="8"/>
            <p:cNvSpPr txBox="true"/>
            <p:nvPr/>
          </p:nvSpPr>
          <p:spPr>
            <a:xfrm>
              <a:off x="0" y="-38100"/>
              <a:ext cx="3120995" cy="2532904"/>
            </a:xfrm>
            <a:prstGeom prst="rect">
              <a:avLst/>
            </a:prstGeom>
          </p:spPr>
          <p:txBody>
            <a:bodyPr anchor="ctr" rtlCol="false" tIns="50800" lIns="50800" bIns="50800" rIns="50800"/>
            <a:lstStyle/>
            <a:p>
              <a:pPr algn="ctr">
                <a:lnSpc>
                  <a:spcPts val="1774"/>
                </a:lnSpc>
              </a:pPr>
            </a:p>
          </p:txBody>
        </p:sp>
      </p:grpSp>
      <p:grpSp>
        <p:nvGrpSpPr>
          <p:cNvPr name="Group 9" id="9"/>
          <p:cNvGrpSpPr/>
          <p:nvPr/>
        </p:nvGrpSpPr>
        <p:grpSpPr>
          <a:xfrm rot="0">
            <a:off x="9857302" y="773476"/>
            <a:ext cx="7237229" cy="676325"/>
            <a:chOff x="0" y="0"/>
            <a:chExt cx="2220569" cy="207514"/>
          </a:xfrm>
        </p:grpSpPr>
        <p:sp>
          <p:nvSpPr>
            <p:cNvPr name="Freeform 10" id="10"/>
            <p:cNvSpPr/>
            <p:nvPr/>
          </p:nvSpPr>
          <p:spPr>
            <a:xfrm flipH="false" flipV="false" rot="0">
              <a:off x="0" y="0"/>
              <a:ext cx="2220569" cy="207514"/>
            </a:xfrm>
            <a:custGeom>
              <a:avLst/>
              <a:gdLst/>
              <a:ahLst/>
              <a:cxnLst/>
              <a:rect r="r" b="b" t="t" l="l"/>
              <a:pathLst>
                <a:path h="207514" w="2220569">
                  <a:moveTo>
                    <a:pt x="2017369" y="0"/>
                  </a:moveTo>
                  <a:cubicBezTo>
                    <a:pt x="2129593" y="0"/>
                    <a:pt x="2220569" y="46454"/>
                    <a:pt x="2220569" y="103757"/>
                  </a:cubicBezTo>
                  <a:cubicBezTo>
                    <a:pt x="2220569" y="161060"/>
                    <a:pt x="2129593" y="207514"/>
                    <a:pt x="2017369" y="207514"/>
                  </a:cubicBezTo>
                  <a:lnTo>
                    <a:pt x="203200" y="207514"/>
                  </a:lnTo>
                  <a:cubicBezTo>
                    <a:pt x="90976" y="207514"/>
                    <a:pt x="0" y="161060"/>
                    <a:pt x="0" y="103757"/>
                  </a:cubicBezTo>
                  <a:cubicBezTo>
                    <a:pt x="0" y="46454"/>
                    <a:pt x="90976" y="0"/>
                    <a:pt x="203200" y="0"/>
                  </a:cubicBezTo>
                  <a:close/>
                </a:path>
              </a:pathLst>
            </a:custGeom>
            <a:solidFill>
              <a:srgbClr val="FFFFFF"/>
            </a:solidFill>
          </p:spPr>
        </p:sp>
        <p:sp>
          <p:nvSpPr>
            <p:cNvPr name="TextBox 11" id="11"/>
            <p:cNvSpPr txBox="true"/>
            <p:nvPr/>
          </p:nvSpPr>
          <p:spPr>
            <a:xfrm>
              <a:off x="0" y="-38100"/>
              <a:ext cx="2220569" cy="245614"/>
            </a:xfrm>
            <a:prstGeom prst="rect">
              <a:avLst/>
            </a:prstGeom>
          </p:spPr>
          <p:txBody>
            <a:bodyPr anchor="ctr" rtlCol="false" tIns="50800" lIns="50800" bIns="50800" rIns="50800"/>
            <a:lstStyle/>
            <a:p>
              <a:pPr algn="ctr">
                <a:lnSpc>
                  <a:spcPts val="1774"/>
                </a:lnSpc>
              </a:pPr>
            </a:p>
          </p:txBody>
        </p:sp>
      </p:grpSp>
      <p:grpSp>
        <p:nvGrpSpPr>
          <p:cNvPr name="Group 12" id="12"/>
          <p:cNvGrpSpPr/>
          <p:nvPr/>
        </p:nvGrpSpPr>
        <p:grpSpPr>
          <a:xfrm rot="0">
            <a:off x="10091605" y="6749316"/>
            <a:ext cx="7503919" cy="636551"/>
            <a:chOff x="0" y="0"/>
            <a:chExt cx="2220569" cy="188369"/>
          </a:xfrm>
        </p:grpSpPr>
        <p:sp>
          <p:nvSpPr>
            <p:cNvPr name="Freeform 13" id="13"/>
            <p:cNvSpPr/>
            <p:nvPr/>
          </p:nvSpPr>
          <p:spPr>
            <a:xfrm flipH="false" flipV="false" rot="0">
              <a:off x="0" y="0"/>
              <a:ext cx="2220569" cy="188369"/>
            </a:xfrm>
            <a:custGeom>
              <a:avLst/>
              <a:gdLst/>
              <a:ahLst/>
              <a:cxnLst/>
              <a:rect r="r" b="b" t="t" l="l"/>
              <a:pathLst>
                <a:path h="188369" w="2220569">
                  <a:moveTo>
                    <a:pt x="2017369" y="0"/>
                  </a:moveTo>
                  <a:cubicBezTo>
                    <a:pt x="2129593" y="0"/>
                    <a:pt x="2220569" y="42168"/>
                    <a:pt x="2220569" y="94185"/>
                  </a:cubicBezTo>
                  <a:cubicBezTo>
                    <a:pt x="2220569" y="146201"/>
                    <a:pt x="2129593" y="188369"/>
                    <a:pt x="2017369" y="188369"/>
                  </a:cubicBezTo>
                  <a:lnTo>
                    <a:pt x="203200" y="188369"/>
                  </a:lnTo>
                  <a:cubicBezTo>
                    <a:pt x="90976" y="188369"/>
                    <a:pt x="0" y="146201"/>
                    <a:pt x="0" y="94185"/>
                  </a:cubicBezTo>
                  <a:cubicBezTo>
                    <a:pt x="0" y="42168"/>
                    <a:pt x="90976" y="0"/>
                    <a:pt x="203200" y="0"/>
                  </a:cubicBezTo>
                  <a:close/>
                </a:path>
              </a:pathLst>
            </a:custGeom>
            <a:solidFill>
              <a:srgbClr val="FFFFFF"/>
            </a:solidFill>
          </p:spPr>
        </p:sp>
        <p:sp>
          <p:nvSpPr>
            <p:cNvPr name="TextBox 14" id="14"/>
            <p:cNvSpPr txBox="true"/>
            <p:nvPr/>
          </p:nvSpPr>
          <p:spPr>
            <a:xfrm>
              <a:off x="0" y="-38100"/>
              <a:ext cx="2220569" cy="226469"/>
            </a:xfrm>
            <a:prstGeom prst="rect">
              <a:avLst/>
            </a:prstGeom>
          </p:spPr>
          <p:txBody>
            <a:bodyPr anchor="ctr" rtlCol="false" tIns="50800" lIns="50800" bIns="50800" rIns="50800"/>
            <a:lstStyle/>
            <a:p>
              <a:pPr algn="ctr">
                <a:lnSpc>
                  <a:spcPts val="1774"/>
                </a:lnSpc>
              </a:pPr>
            </a:p>
          </p:txBody>
        </p:sp>
      </p:grpSp>
      <p:sp>
        <p:nvSpPr>
          <p:cNvPr name="Freeform 15" id="15"/>
          <p:cNvSpPr/>
          <p:nvPr/>
        </p:nvSpPr>
        <p:spPr>
          <a:xfrm flipH="false" flipV="false" rot="0">
            <a:off x="12468465" y="1577336"/>
            <a:ext cx="2155363" cy="1867084"/>
          </a:xfrm>
          <a:custGeom>
            <a:avLst/>
            <a:gdLst/>
            <a:ahLst/>
            <a:cxnLst/>
            <a:rect r="r" b="b" t="t" l="l"/>
            <a:pathLst>
              <a:path h="1867084" w="2155363">
                <a:moveTo>
                  <a:pt x="0" y="0"/>
                </a:moveTo>
                <a:lnTo>
                  <a:pt x="2155363" y="0"/>
                </a:lnTo>
                <a:lnTo>
                  <a:pt x="2155363" y="1867083"/>
                </a:lnTo>
                <a:lnTo>
                  <a:pt x="0" y="186708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6" id="16"/>
          <p:cNvSpPr/>
          <p:nvPr/>
        </p:nvSpPr>
        <p:spPr>
          <a:xfrm flipH="false" flipV="false" rot="0">
            <a:off x="12398235" y="4880772"/>
            <a:ext cx="2109525" cy="1769364"/>
          </a:xfrm>
          <a:custGeom>
            <a:avLst/>
            <a:gdLst/>
            <a:ahLst/>
            <a:cxnLst/>
            <a:rect r="r" b="b" t="t" l="l"/>
            <a:pathLst>
              <a:path h="1769364" w="2109525">
                <a:moveTo>
                  <a:pt x="0" y="0"/>
                </a:moveTo>
                <a:lnTo>
                  <a:pt x="2109525" y="0"/>
                </a:lnTo>
                <a:lnTo>
                  <a:pt x="2109525" y="1769364"/>
                </a:lnTo>
                <a:lnTo>
                  <a:pt x="0" y="176936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7" id="17"/>
          <p:cNvSpPr/>
          <p:nvPr/>
        </p:nvSpPr>
        <p:spPr>
          <a:xfrm flipH="false" flipV="false" rot="0">
            <a:off x="12627111" y="7638580"/>
            <a:ext cx="2432907" cy="2432907"/>
          </a:xfrm>
          <a:custGeom>
            <a:avLst/>
            <a:gdLst/>
            <a:ahLst/>
            <a:cxnLst/>
            <a:rect r="r" b="b" t="t" l="l"/>
            <a:pathLst>
              <a:path h="2432907" w="2432907">
                <a:moveTo>
                  <a:pt x="0" y="0"/>
                </a:moveTo>
                <a:lnTo>
                  <a:pt x="2432907" y="0"/>
                </a:lnTo>
                <a:lnTo>
                  <a:pt x="2432907" y="2432907"/>
                </a:lnTo>
                <a:lnTo>
                  <a:pt x="0" y="243290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8" id="18"/>
          <p:cNvSpPr txBox="true"/>
          <p:nvPr/>
        </p:nvSpPr>
        <p:spPr>
          <a:xfrm rot="0">
            <a:off x="10358295" y="3779809"/>
            <a:ext cx="6505157" cy="830334"/>
          </a:xfrm>
          <a:prstGeom prst="rect">
            <a:avLst/>
          </a:prstGeom>
        </p:spPr>
        <p:txBody>
          <a:bodyPr anchor="t" rtlCol="false" tIns="0" lIns="0" bIns="0" rIns="0">
            <a:spAutoFit/>
          </a:bodyPr>
          <a:lstStyle/>
          <a:p>
            <a:pPr algn="ctr" marL="0" indent="0" lvl="0">
              <a:lnSpc>
                <a:spcPts val="3368"/>
              </a:lnSpc>
              <a:spcBef>
                <a:spcPct val="0"/>
              </a:spcBef>
            </a:pPr>
            <a:r>
              <a:rPr lang="en-US" b="true" sz="2406">
                <a:solidFill>
                  <a:srgbClr val="000A1F"/>
                </a:solidFill>
                <a:latin typeface="Muli Ultra-Bold"/>
                <a:ea typeface="Muli Ultra-Bold"/>
                <a:cs typeface="Muli Ultra-Bold"/>
                <a:sym typeface="Muli Ultra-Bold"/>
              </a:rPr>
              <a:t>Reducción de los tiempos de respuesta ante emergencias</a:t>
            </a:r>
          </a:p>
        </p:txBody>
      </p:sp>
      <p:sp>
        <p:nvSpPr>
          <p:cNvPr name="TextBox 19" id="19"/>
          <p:cNvSpPr txBox="true"/>
          <p:nvPr/>
        </p:nvSpPr>
        <p:spPr>
          <a:xfrm rot="0">
            <a:off x="877191" y="1350902"/>
            <a:ext cx="7273360" cy="1846342"/>
          </a:xfrm>
          <a:prstGeom prst="rect">
            <a:avLst/>
          </a:prstGeom>
        </p:spPr>
        <p:txBody>
          <a:bodyPr anchor="t" rtlCol="false" tIns="0" lIns="0" bIns="0" rIns="0">
            <a:spAutoFit/>
          </a:bodyPr>
          <a:lstStyle/>
          <a:p>
            <a:pPr algn="ctr" marL="0" indent="0" lvl="0">
              <a:lnSpc>
                <a:spcPts val="7343"/>
              </a:lnSpc>
              <a:spcBef>
                <a:spcPct val="0"/>
              </a:spcBef>
            </a:pPr>
            <a:r>
              <a:rPr lang="en-US" b="true" sz="5921" spc="112">
                <a:solidFill>
                  <a:srgbClr val="FFFFFF"/>
                </a:solidFill>
                <a:latin typeface="Muli Heavy"/>
                <a:ea typeface="Muli Heavy"/>
                <a:cs typeface="Muli Heavy"/>
                <a:sym typeface="Muli Heavy"/>
              </a:rPr>
              <a:t>RESULTADOS ESPERADOS</a:t>
            </a:r>
          </a:p>
        </p:txBody>
      </p:sp>
      <p:sp>
        <p:nvSpPr>
          <p:cNvPr name="TextBox 20" id="20"/>
          <p:cNvSpPr txBox="true"/>
          <p:nvPr/>
        </p:nvSpPr>
        <p:spPr>
          <a:xfrm rot="0">
            <a:off x="725683" y="3629075"/>
            <a:ext cx="7424869" cy="4168444"/>
          </a:xfrm>
          <a:prstGeom prst="rect">
            <a:avLst/>
          </a:prstGeom>
        </p:spPr>
        <p:txBody>
          <a:bodyPr anchor="t" rtlCol="false" tIns="0" lIns="0" bIns="0" rIns="0">
            <a:spAutoFit/>
          </a:bodyPr>
          <a:lstStyle/>
          <a:p>
            <a:pPr algn="l">
              <a:lnSpc>
                <a:spcPts val="4200"/>
              </a:lnSpc>
            </a:pPr>
            <a:r>
              <a:rPr lang="en-US" sz="2609">
                <a:solidFill>
                  <a:srgbClr val="FFFFFF"/>
                </a:solidFill>
                <a:latin typeface="TT Interphases"/>
                <a:ea typeface="TT Interphases"/>
                <a:cs typeface="TT Interphases"/>
                <a:sym typeface="TT Interphases"/>
              </a:rPr>
              <a:t>Se espera lograr una mejora en la gestión de la seguridad ciudadana dentro de la Municipalidad de San Bernardo, ya que el sistema permitirá reducir los tiempos de respuesta ante emergencias gracias a la integración de la geolocalización en las alertas y en los móviles, optimizando la coordinación entre los equipos municipales y la comunidad.</a:t>
            </a:r>
          </a:p>
        </p:txBody>
      </p:sp>
      <p:sp>
        <p:nvSpPr>
          <p:cNvPr name="TextBox 21" id="21"/>
          <p:cNvSpPr txBox="true"/>
          <p:nvPr/>
        </p:nvSpPr>
        <p:spPr>
          <a:xfrm rot="0">
            <a:off x="9857302" y="854052"/>
            <a:ext cx="6970539" cy="448860"/>
          </a:xfrm>
          <a:prstGeom prst="rect">
            <a:avLst/>
          </a:prstGeom>
        </p:spPr>
        <p:txBody>
          <a:bodyPr anchor="t" rtlCol="false" tIns="0" lIns="0" bIns="0" rIns="0">
            <a:spAutoFit/>
          </a:bodyPr>
          <a:lstStyle/>
          <a:p>
            <a:pPr algn="ctr" marL="0" indent="0" lvl="0">
              <a:lnSpc>
                <a:spcPts val="3609"/>
              </a:lnSpc>
              <a:spcBef>
                <a:spcPct val="0"/>
              </a:spcBef>
            </a:pPr>
            <a:r>
              <a:rPr lang="en-US" b="true" sz="2578">
                <a:solidFill>
                  <a:srgbClr val="000A1F"/>
                </a:solidFill>
                <a:latin typeface="Muli Ultra-Bold"/>
                <a:ea typeface="Muli Ultra-Bold"/>
                <a:cs typeface="Muli Ultra-Bold"/>
                <a:sym typeface="Muli Ultra-Bold"/>
              </a:rPr>
              <a:t>Optimización de la gestión municipal</a:t>
            </a:r>
          </a:p>
        </p:txBody>
      </p:sp>
      <p:sp>
        <p:nvSpPr>
          <p:cNvPr name="TextBox 22" id="22"/>
          <p:cNvSpPr txBox="true"/>
          <p:nvPr/>
        </p:nvSpPr>
        <p:spPr>
          <a:xfrm rot="0">
            <a:off x="10358295" y="6802536"/>
            <a:ext cx="6970539" cy="448860"/>
          </a:xfrm>
          <a:prstGeom prst="rect">
            <a:avLst/>
          </a:prstGeom>
        </p:spPr>
        <p:txBody>
          <a:bodyPr anchor="t" rtlCol="false" tIns="0" lIns="0" bIns="0" rIns="0">
            <a:spAutoFit/>
          </a:bodyPr>
          <a:lstStyle/>
          <a:p>
            <a:pPr algn="ctr" marL="0" indent="0" lvl="0">
              <a:lnSpc>
                <a:spcPts val="3609"/>
              </a:lnSpc>
              <a:spcBef>
                <a:spcPct val="0"/>
              </a:spcBef>
            </a:pPr>
            <a:r>
              <a:rPr lang="en-US" b="true" sz="2578">
                <a:solidFill>
                  <a:srgbClr val="000A1F"/>
                </a:solidFill>
                <a:latin typeface="Muli Ultra-Bold"/>
                <a:ea typeface="Muli Ultra-Bold"/>
                <a:cs typeface="Muli Ultra-Bold"/>
                <a:sym typeface="Muli Ultra-Bold"/>
              </a:rPr>
              <a:t>Mayor participación ciudadana</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18666"/>
            </a:stretch>
          </a:blipFill>
        </p:spPr>
      </p:sp>
      <p:grpSp>
        <p:nvGrpSpPr>
          <p:cNvPr name="Group 3" id="3"/>
          <p:cNvGrpSpPr/>
          <p:nvPr/>
        </p:nvGrpSpPr>
        <p:grpSpPr>
          <a:xfrm rot="5400000">
            <a:off x="7583582" y="-5032119"/>
            <a:ext cx="3681946" cy="9891589"/>
            <a:chOff x="0" y="0"/>
            <a:chExt cx="969731" cy="2605192"/>
          </a:xfrm>
        </p:grpSpPr>
        <p:sp>
          <p:nvSpPr>
            <p:cNvPr name="Freeform 4" id="4"/>
            <p:cNvSpPr/>
            <p:nvPr/>
          </p:nvSpPr>
          <p:spPr>
            <a:xfrm flipH="false" flipV="false" rot="0">
              <a:off x="0" y="0"/>
              <a:ext cx="969731" cy="2605192"/>
            </a:xfrm>
            <a:custGeom>
              <a:avLst/>
              <a:gdLst/>
              <a:ahLst/>
              <a:cxnLst/>
              <a:rect r="r" b="b" t="t" l="l"/>
              <a:pathLst>
                <a:path h="2605192" w="969731">
                  <a:moveTo>
                    <a:pt x="58875" y="0"/>
                  </a:moveTo>
                  <a:lnTo>
                    <a:pt x="910856" y="0"/>
                  </a:lnTo>
                  <a:cubicBezTo>
                    <a:pt x="926470" y="0"/>
                    <a:pt x="941446" y="6203"/>
                    <a:pt x="952487" y="17244"/>
                  </a:cubicBezTo>
                  <a:cubicBezTo>
                    <a:pt x="963528" y="28285"/>
                    <a:pt x="969731" y="43260"/>
                    <a:pt x="969731" y="58875"/>
                  </a:cubicBezTo>
                  <a:lnTo>
                    <a:pt x="969731" y="2546317"/>
                  </a:lnTo>
                  <a:cubicBezTo>
                    <a:pt x="969731" y="2561932"/>
                    <a:pt x="963528" y="2576907"/>
                    <a:pt x="952487" y="2587948"/>
                  </a:cubicBezTo>
                  <a:cubicBezTo>
                    <a:pt x="941446" y="2598989"/>
                    <a:pt x="926470" y="2605192"/>
                    <a:pt x="910856" y="2605192"/>
                  </a:cubicBezTo>
                  <a:lnTo>
                    <a:pt x="58875" y="2605192"/>
                  </a:lnTo>
                  <a:cubicBezTo>
                    <a:pt x="43260" y="2605192"/>
                    <a:pt x="28285" y="2598989"/>
                    <a:pt x="17244" y="2587948"/>
                  </a:cubicBezTo>
                  <a:cubicBezTo>
                    <a:pt x="6203" y="2576907"/>
                    <a:pt x="0" y="2561932"/>
                    <a:pt x="0" y="2546317"/>
                  </a:cubicBezTo>
                  <a:lnTo>
                    <a:pt x="0" y="58875"/>
                  </a:lnTo>
                  <a:cubicBezTo>
                    <a:pt x="0" y="43260"/>
                    <a:pt x="6203" y="28285"/>
                    <a:pt x="17244" y="17244"/>
                  </a:cubicBezTo>
                  <a:cubicBezTo>
                    <a:pt x="28285" y="6203"/>
                    <a:pt x="43260" y="0"/>
                    <a:pt x="58875" y="0"/>
                  </a:cubicBezTo>
                  <a:close/>
                </a:path>
              </a:pathLst>
            </a:custGeom>
            <a:solidFill>
              <a:srgbClr val="000A1F">
                <a:alpha val="60000"/>
              </a:srgbClr>
            </a:solidFill>
          </p:spPr>
        </p:sp>
        <p:sp>
          <p:nvSpPr>
            <p:cNvPr name="TextBox 5" id="5"/>
            <p:cNvSpPr txBox="true"/>
            <p:nvPr/>
          </p:nvSpPr>
          <p:spPr>
            <a:xfrm>
              <a:off x="0" y="-38100"/>
              <a:ext cx="969731" cy="2643292"/>
            </a:xfrm>
            <a:prstGeom prst="rect">
              <a:avLst/>
            </a:prstGeom>
          </p:spPr>
          <p:txBody>
            <a:bodyPr anchor="ctr" rtlCol="false" tIns="50800" lIns="50800" bIns="50800" rIns="50800"/>
            <a:lstStyle/>
            <a:p>
              <a:pPr algn="ctr">
                <a:lnSpc>
                  <a:spcPts val="1774"/>
                </a:lnSpc>
              </a:pPr>
            </a:p>
          </p:txBody>
        </p:sp>
      </p:grpSp>
      <p:grpSp>
        <p:nvGrpSpPr>
          <p:cNvPr name="Group 6" id="6"/>
          <p:cNvGrpSpPr/>
          <p:nvPr/>
        </p:nvGrpSpPr>
        <p:grpSpPr>
          <a:xfrm rot="5400000">
            <a:off x="11598225" y="1132926"/>
            <a:ext cx="3933307" cy="8280647"/>
            <a:chOff x="0" y="0"/>
            <a:chExt cx="1035933" cy="2180911"/>
          </a:xfrm>
        </p:grpSpPr>
        <p:sp>
          <p:nvSpPr>
            <p:cNvPr name="Freeform 7" id="7"/>
            <p:cNvSpPr/>
            <p:nvPr/>
          </p:nvSpPr>
          <p:spPr>
            <a:xfrm flipH="false" flipV="false" rot="0">
              <a:off x="0" y="0"/>
              <a:ext cx="1035933" cy="2180911"/>
            </a:xfrm>
            <a:custGeom>
              <a:avLst/>
              <a:gdLst/>
              <a:ahLst/>
              <a:cxnLst/>
              <a:rect r="r" b="b" t="t" l="l"/>
              <a:pathLst>
                <a:path h="2180911" w="1035933">
                  <a:moveTo>
                    <a:pt x="55112" y="0"/>
                  </a:moveTo>
                  <a:lnTo>
                    <a:pt x="980820" y="0"/>
                  </a:lnTo>
                  <a:cubicBezTo>
                    <a:pt x="1011258" y="0"/>
                    <a:pt x="1035933" y="24675"/>
                    <a:pt x="1035933" y="55112"/>
                  </a:cubicBezTo>
                  <a:lnTo>
                    <a:pt x="1035933" y="2125799"/>
                  </a:lnTo>
                  <a:cubicBezTo>
                    <a:pt x="1035933" y="2156236"/>
                    <a:pt x="1011258" y="2180911"/>
                    <a:pt x="980820" y="2180911"/>
                  </a:cubicBezTo>
                  <a:lnTo>
                    <a:pt x="55112" y="2180911"/>
                  </a:lnTo>
                  <a:cubicBezTo>
                    <a:pt x="24675" y="2180911"/>
                    <a:pt x="0" y="2156236"/>
                    <a:pt x="0" y="2125799"/>
                  </a:cubicBezTo>
                  <a:lnTo>
                    <a:pt x="0" y="55112"/>
                  </a:lnTo>
                  <a:cubicBezTo>
                    <a:pt x="0" y="24675"/>
                    <a:pt x="24675" y="0"/>
                    <a:pt x="55112" y="0"/>
                  </a:cubicBezTo>
                  <a:close/>
                </a:path>
              </a:pathLst>
            </a:custGeom>
            <a:solidFill>
              <a:srgbClr val="000A1F">
                <a:alpha val="60000"/>
              </a:srgbClr>
            </a:solidFill>
          </p:spPr>
        </p:sp>
        <p:sp>
          <p:nvSpPr>
            <p:cNvPr name="TextBox 8" id="8"/>
            <p:cNvSpPr txBox="true"/>
            <p:nvPr/>
          </p:nvSpPr>
          <p:spPr>
            <a:xfrm>
              <a:off x="0" y="-38100"/>
              <a:ext cx="1035933" cy="2219011"/>
            </a:xfrm>
            <a:prstGeom prst="rect">
              <a:avLst/>
            </a:prstGeom>
          </p:spPr>
          <p:txBody>
            <a:bodyPr anchor="ctr" rtlCol="false" tIns="50800" lIns="50800" bIns="50800" rIns="50800"/>
            <a:lstStyle/>
            <a:p>
              <a:pPr algn="ctr">
                <a:lnSpc>
                  <a:spcPts val="1774"/>
                </a:lnSpc>
              </a:pPr>
            </a:p>
          </p:txBody>
        </p:sp>
      </p:grpSp>
      <p:grpSp>
        <p:nvGrpSpPr>
          <p:cNvPr name="Group 9" id="9"/>
          <p:cNvGrpSpPr/>
          <p:nvPr/>
        </p:nvGrpSpPr>
        <p:grpSpPr>
          <a:xfrm rot="5400000">
            <a:off x="2514634" y="3879553"/>
            <a:ext cx="4620805" cy="2090914"/>
            <a:chOff x="0" y="0"/>
            <a:chExt cx="1217002" cy="550694"/>
          </a:xfrm>
        </p:grpSpPr>
        <p:sp>
          <p:nvSpPr>
            <p:cNvPr name="Freeform 10" id="10"/>
            <p:cNvSpPr/>
            <p:nvPr/>
          </p:nvSpPr>
          <p:spPr>
            <a:xfrm flipH="false" flipV="false" rot="0">
              <a:off x="0" y="0"/>
              <a:ext cx="1217002" cy="550694"/>
            </a:xfrm>
            <a:custGeom>
              <a:avLst/>
              <a:gdLst/>
              <a:ahLst/>
              <a:cxnLst/>
              <a:rect r="r" b="b" t="t" l="l"/>
              <a:pathLst>
                <a:path h="550694" w="1217002">
                  <a:moveTo>
                    <a:pt x="46913" y="0"/>
                  </a:moveTo>
                  <a:lnTo>
                    <a:pt x="1170090" y="0"/>
                  </a:lnTo>
                  <a:cubicBezTo>
                    <a:pt x="1195999" y="0"/>
                    <a:pt x="1217002" y="21003"/>
                    <a:pt x="1217002" y="46913"/>
                  </a:cubicBezTo>
                  <a:lnTo>
                    <a:pt x="1217002" y="503781"/>
                  </a:lnTo>
                  <a:cubicBezTo>
                    <a:pt x="1217002" y="516223"/>
                    <a:pt x="1212060" y="528155"/>
                    <a:pt x="1203262" y="536953"/>
                  </a:cubicBezTo>
                  <a:cubicBezTo>
                    <a:pt x="1194464" y="545751"/>
                    <a:pt x="1182532" y="550694"/>
                    <a:pt x="1170090" y="550694"/>
                  </a:cubicBezTo>
                  <a:lnTo>
                    <a:pt x="46913" y="550694"/>
                  </a:lnTo>
                  <a:cubicBezTo>
                    <a:pt x="34471" y="550694"/>
                    <a:pt x="22538" y="545751"/>
                    <a:pt x="13740" y="536953"/>
                  </a:cubicBezTo>
                  <a:cubicBezTo>
                    <a:pt x="4943" y="528155"/>
                    <a:pt x="0" y="516223"/>
                    <a:pt x="0" y="503781"/>
                  </a:cubicBezTo>
                  <a:lnTo>
                    <a:pt x="0" y="46913"/>
                  </a:lnTo>
                  <a:cubicBezTo>
                    <a:pt x="0" y="34471"/>
                    <a:pt x="4943" y="22538"/>
                    <a:pt x="13740" y="13740"/>
                  </a:cubicBezTo>
                  <a:cubicBezTo>
                    <a:pt x="22538" y="4943"/>
                    <a:pt x="34471" y="0"/>
                    <a:pt x="46913" y="0"/>
                  </a:cubicBezTo>
                  <a:close/>
                </a:path>
              </a:pathLst>
            </a:custGeom>
            <a:solidFill>
              <a:srgbClr val="000A1F">
                <a:alpha val="60000"/>
              </a:srgbClr>
            </a:solidFill>
          </p:spPr>
        </p:sp>
        <p:sp>
          <p:nvSpPr>
            <p:cNvPr name="TextBox 11" id="11"/>
            <p:cNvSpPr txBox="true"/>
            <p:nvPr/>
          </p:nvSpPr>
          <p:spPr>
            <a:xfrm>
              <a:off x="0" y="-38100"/>
              <a:ext cx="1217002" cy="588794"/>
            </a:xfrm>
            <a:prstGeom prst="rect">
              <a:avLst/>
            </a:prstGeom>
          </p:spPr>
          <p:txBody>
            <a:bodyPr anchor="ctr" rtlCol="false" tIns="50800" lIns="50800" bIns="50800" rIns="50800"/>
            <a:lstStyle/>
            <a:p>
              <a:pPr algn="ctr">
                <a:lnSpc>
                  <a:spcPts val="2684"/>
                </a:lnSpc>
              </a:pPr>
            </a:p>
          </p:txBody>
        </p:sp>
      </p:grpSp>
      <p:sp>
        <p:nvSpPr>
          <p:cNvPr name="Freeform 12" id="12"/>
          <p:cNvSpPr/>
          <p:nvPr/>
        </p:nvSpPr>
        <p:spPr>
          <a:xfrm flipH="false" flipV="false" rot="0">
            <a:off x="9424555" y="3306595"/>
            <a:ext cx="8280647" cy="3933307"/>
          </a:xfrm>
          <a:custGeom>
            <a:avLst/>
            <a:gdLst/>
            <a:ahLst/>
            <a:cxnLst/>
            <a:rect r="r" b="b" t="t" l="l"/>
            <a:pathLst>
              <a:path h="3933307" w="8280647">
                <a:moveTo>
                  <a:pt x="0" y="0"/>
                </a:moveTo>
                <a:lnTo>
                  <a:pt x="8280647" y="0"/>
                </a:lnTo>
                <a:lnTo>
                  <a:pt x="8280647" y="3933308"/>
                </a:lnTo>
                <a:lnTo>
                  <a:pt x="0" y="3933308"/>
                </a:lnTo>
                <a:lnTo>
                  <a:pt x="0" y="0"/>
                </a:lnTo>
                <a:close/>
              </a:path>
            </a:pathLst>
          </a:custGeom>
          <a:blipFill>
            <a:blip r:embed="rId3"/>
            <a:stretch>
              <a:fillRect l="0" t="0" r="0" b="0"/>
            </a:stretch>
          </a:blipFill>
        </p:spPr>
      </p:sp>
      <p:sp>
        <p:nvSpPr>
          <p:cNvPr name="Freeform 13" id="13"/>
          <p:cNvSpPr/>
          <p:nvPr/>
        </p:nvSpPr>
        <p:spPr>
          <a:xfrm flipH="false" flipV="false" rot="0">
            <a:off x="3779580" y="2614608"/>
            <a:ext cx="2090914" cy="4620805"/>
          </a:xfrm>
          <a:custGeom>
            <a:avLst/>
            <a:gdLst/>
            <a:ahLst/>
            <a:cxnLst/>
            <a:rect r="r" b="b" t="t" l="l"/>
            <a:pathLst>
              <a:path h="4620805" w="2090914">
                <a:moveTo>
                  <a:pt x="0" y="0"/>
                </a:moveTo>
                <a:lnTo>
                  <a:pt x="2090914" y="0"/>
                </a:lnTo>
                <a:lnTo>
                  <a:pt x="2090914" y="4620805"/>
                </a:lnTo>
                <a:lnTo>
                  <a:pt x="0" y="4620805"/>
                </a:lnTo>
                <a:lnTo>
                  <a:pt x="0" y="0"/>
                </a:lnTo>
                <a:close/>
              </a:path>
            </a:pathLst>
          </a:custGeom>
          <a:blipFill>
            <a:blip r:embed="rId4"/>
            <a:stretch>
              <a:fillRect l="0" t="0" r="0" b="0"/>
            </a:stretch>
          </a:blipFill>
        </p:spPr>
      </p:sp>
      <p:sp>
        <p:nvSpPr>
          <p:cNvPr name="TextBox 14" id="14"/>
          <p:cNvSpPr txBox="true"/>
          <p:nvPr/>
        </p:nvSpPr>
        <p:spPr>
          <a:xfrm rot="0">
            <a:off x="3745224" y="384083"/>
            <a:ext cx="11358663" cy="802157"/>
          </a:xfrm>
          <a:prstGeom prst="rect">
            <a:avLst/>
          </a:prstGeom>
        </p:spPr>
        <p:txBody>
          <a:bodyPr anchor="t" rtlCol="false" tIns="0" lIns="0" bIns="0" rIns="0">
            <a:spAutoFit/>
          </a:bodyPr>
          <a:lstStyle/>
          <a:p>
            <a:pPr algn="ctr" marL="0" indent="0" lvl="0">
              <a:lnSpc>
                <a:spcPts val="6472"/>
              </a:lnSpc>
              <a:spcBef>
                <a:spcPct val="0"/>
              </a:spcBef>
            </a:pPr>
            <a:r>
              <a:rPr lang="en-US" b="true" sz="5220" spc="99">
                <a:solidFill>
                  <a:srgbClr val="FFFFFF"/>
                </a:solidFill>
                <a:latin typeface="Muli Heavy"/>
                <a:ea typeface="Muli Heavy"/>
                <a:cs typeface="Muli Heavy"/>
                <a:sym typeface="Muli Heavy"/>
              </a:rPr>
              <a:t>ESTADO ACTUAL</a:t>
            </a:r>
          </a:p>
        </p:txBody>
      </p:sp>
      <p:sp>
        <p:nvSpPr>
          <p:cNvPr name="TextBox 15" id="15"/>
          <p:cNvSpPr txBox="true"/>
          <p:nvPr/>
        </p:nvSpPr>
        <p:spPr>
          <a:xfrm rot="0">
            <a:off x="11360693" y="7437716"/>
            <a:ext cx="4408371" cy="433628"/>
          </a:xfrm>
          <a:prstGeom prst="rect">
            <a:avLst/>
          </a:prstGeom>
        </p:spPr>
        <p:txBody>
          <a:bodyPr anchor="t" rtlCol="false" tIns="0" lIns="0" bIns="0" rIns="0">
            <a:spAutoFit/>
          </a:bodyPr>
          <a:lstStyle/>
          <a:p>
            <a:pPr algn="ctr" marL="0" indent="0" lvl="0">
              <a:lnSpc>
                <a:spcPts val="3429"/>
              </a:lnSpc>
              <a:spcBef>
                <a:spcPct val="0"/>
              </a:spcBef>
            </a:pPr>
            <a:r>
              <a:rPr lang="en-US" b="true" sz="2679">
                <a:solidFill>
                  <a:srgbClr val="000A1F"/>
                </a:solidFill>
                <a:latin typeface="TT Interphases Bold"/>
                <a:ea typeface="TT Interphases Bold"/>
                <a:cs typeface="TT Interphases Bold"/>
                <a:sym typeface="TT Interphases Bold"/>
              </a:rPr>
              <a:t>Página Web</a:t>
            </a:r>
          </a:p>
        </p:txBody>
      </p:sp>
      <p:sp>
        <p:nvSpPr>
          <p:cNvPr name="TextBox 16" id="16"/>
          <p:cNvSpPr txBox="true"/>
          <p:nvPr/>
        </p:nvSpPr>
        <p:spPr>
          <a:xfrm rot="0">
            <a:off x="2295010" y="7442751"/>
            <a:ext cx="5060054" cy="428593"/>
          </a:xfrm>
          <a:prstGeom prst="rect">
            <a:avLst/>
          </a:prstGeom>
        </p:spPr>
        <p:txBody>
          <a:bodyPr anchor="t" rtlCol="false" tIns="0" lIns="0" bIns="0" rIns="0">
            <a:spAutoFit/>
          </a:bodyPr>
          <a:lstStyle/>
          <a:p>
            <a:pPr algn="ctr" marL="0" indent="0" lvl="0">
              <a:lnSpc>
                <a:spcPts val="3467"/>
              </a:lnSpc>
              <a:spcBef>
                <a:spcPct val="0"/>
              </a:spcBef>
            </a:pPr>
            <a:r>
              <a:rPr lang="en-US" b="true" sz="2708">
                <a:solidFill>
                  <a:srgbClr val="000A1F"/>
                </a:solidFill>
                <a:latin typeface="TT Interphases Bold"/>
                <a:ea typeface="TT Interphases Bold"/>
                <a:cs typeface="TT Interphases Bold"/>
                <a:sym typeface="TT Interphases Bold"/>
              </a:rPr>
              <a:t>App Mobile</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18666"/>
            </a:stretch>
          </a:blipFill>
        </p:spPr>
      </p:sp>
      <p:grpSp>
        <p:nvGrpSpPr>
          <p:cNvPr name="Group 3" id="3"/>
          <p:cNvGrpSpPr/>
          <p:nvPr/>
        </p:nvGrpSpPr>
        <p:grpSpPr>
          <a:xfrm rot="5400000">
            <a:off x="7080022" y="-3826930"/>
            <a:ext cx="4127957" cy="8175326"/>
            <a:chOff x="0" y="0"/>
            <a:chExt cx="1087198" cy="2153172"/>
          </a:xfrm>
        </p:grpSpPr>
        <p:sp>
          <p:nvSpPr>
            <p:cNvPr name="Freeform 4" id="4"/>
            <p:cNvSpPr/>
            <p:nvPr/>
          </p:nvSpPr>
          <p:spPr>
            <a:xfrm flipH="false" flipV="false" rot="0">
              <a:off x="0" y="0"/>
              <a:ext cx="1087198" cy="2153172"/>
            </a:xfrm>
            <a:custGeom>
              <a:avLst/>
              <a:gdLst/>
              <a:ahLst/>
              <a:cxnLst/>
              <a:rect r="r" b="b" t="t" l="l"/>
              <a:pathLst>
                <a:path h="2153172" w="1087198">
                  <a:moveTo>
                    <a:pt x="52514" y="0"/>
                  </a:moveTo>
                  <a:lnTo>
                    <a:pt x="1034685" y="0"/>
                  </a:lnTo>
                  <a:cubicBezTo>
                    <a:pt x="1063687" y="0"/>
                    <a:pt x="1087198" y="23511"/>
                    <a:pt x="1087198" y="52514"/>
                  </a:cubicBezTo>
                  <a:lnTo>
                    <a:pt x="1087198" y="2100659"/>
                  </a:lnTo>
                  <a:cubicBezTo>
                    <a:pt x="1087198" y="2114586"/>
                    <a:pt x="1081666" y="2127943"/>
                    <a:pt x="1071818" y="2137791"/>
                  </a:cubicBezTo>
                  <a:cubicBezTo>
                    <a:pt x="1061969" y="2147640"/>
                    <a:pt x="1048612" y="2153172"/>
                    <a:pt x="1034685" y="2153172"/>
                  </a:cubicBezTo>
                  <a:lnTo>
                    <a:pt x="52514" y="2153172"/>
                  </a:lnTo>
                  <a:cubicBezTo>
                    <a:pt x="23511" y="2153172"/>
                    <a:pt x="0" y="2129661"/>
                    <a:pt x="0" y="2100659"/>
                  </a:cubicBezTo>
                  <a:lnTo>
                    <a:pt x="0" y="52514"/>
                  </a:lnTo>
                  <a:cubicBezTo>
                    <a:pt x="0" y="23511"/>
                    <a:pt x="23511" y="0"/>
                    <a:pt x="52514" y="0"/>
                  </a:cubicBezTo>
                  <a:close/>
                </a:path>
              </a:pathLst>
            </a:custGeom>
            <a:solidFill>
              <a:srgbClr val="000A1F">
                <a:alpha val="60000"/>
              </a:srgbClr>
            </a:solidFill>
          </p:spPr>
        </p:sp>
        <p:sp>
          <p:nvSpPr>
            <p:cNvPr name="TextBox 5" id="5"/>
            <p:cNvSpPr txBox="true"/>
            <p:nvPr/>
          </p:nvSpPr>
          <p:spPr>
            <a:xfrm>
              <a:off x="0" y="-38100"/>
              <a:ext cx="1087198" cy="2191272"/>
            </a:xfrm>
            <a:prstGeom prst="rect">
              <a:avLst/>
            </a:prstGeom>
          </p:spPr>
          <p:txBody>
            <a:bodyPr anchor="ctr" rtlCol="false" tIns="50800" lIns="50800" bIns="50800" rIns="50800"/>
            <a:lstStyle/>
            <a:p>
              <a:pPr algn="ctr">
                <a:lnSpc>
                  <a:spcPts val="1774"/>
                </a:lnSpc>
              </a:pPr>
            </a:p>
          </p:txBody>
        </p:sp>
      </p:grpSp>
      <p:sp>
        <p:nvSpPr>
          <p:cNvPr name="TextBox 6" id="6"/>
          <p:cNvSpPr txBox="true"/>
          <p:nvPr/>
        </p:nvSpPr>
        <p:spPr>
          <a:xfrm rot="0">
            <a:off x="5795706" y="251208"/>
            <a:ext cx="6696587" cy="1621307"/>
          </a:xfrm>
          <a:prstGeom prst="rect">
            <a:avLst/>
          </a:prstGeom>
        </p:spPr>
        <p:txBody>
          <a:bodyPr anchor="t" rtlCol="false" tIns="0" lIns="0" bIns="0" rIns="0">
            <a:spAutoFit/>
          </a:bodyPr>
          <a:lstStyle/>
          <a:p>
            <a:pPr algn="ctr" marL="0" indent="0" lvl="0">
              <a:lnSpc>
                <a:spcPts val="6472"/>
              </a:lnSpc>
              <a:spcBef>
                <a:spcPct val="0"/>
              </a:spcBef>
            </a:pPr>
            <a:r>
              <a:rPr lang="en-US" b="true" sz="5220" spc="99">
                <a:solidFill>
                  <a:srgbClr val="FFFFFF"/>
                </a:solidFill>
                <a:latin typeface="Muli Heavy"/>
                <a:ea typeface="Muli Heavy"/>
                <a:cs typeface="Muli Heavy"/>
                <a:sym typeface="Muli Heavy"/>
              </a:rPr>
              <a:t>MODELO DE SUSTENTABILIDAD</a:t>
            </a:r>
          </a:p>
        </p:txBody>
      </p:sp>
      <p:grpSp>
        <p:nvGrpSpPr>
          <p:cNvPr name="Group 7" id="7"/>
          <p:cNvGrpSpPr/>
          <p:nvPr/>
        </p:nvGrpSpPr>
        <p:grpSpPr>
          <a:xfrm rot="5400000">
            <a:off x="1918459" y="2930053"/>
            <a:ext cx="5634321" cy="7413838"/>
            <a:chOff x="0" y="0"/>
            <a:chExt cx="1483936" cy="1952616"/>
          </a:xfrm>
        </p:grpSpPr>
        <p:sp>
          <p:nvSpPr>
            <p:cNvPr name="Freeform 8" id="8"/>
            <p:cNvSpPr/>
            <p:nvPr/>
          </p:nvSpPr>
          <p:spPr>
            <a:xfrm flipH="false" flipV="false" rot="0">
              <a:off x="0" y="0"/>
              <a:ext cx="1483936" cy="1952616"/>
            </a:xfrm>
            <a:custGeom>
              <a:avLst/>
              <a:gdLst/>
              <a:ahLst/>
              <a:cxnLst/>
              <a:rect r="r" b="b" t="t" l="l"/>
              <a:pathLst>
                <a:path h="1952616" w="1483936">
                  <a:moveTo>
                    <a:pt x="38474" y="0"/>
                  </a:moveTo>
                  <a:lnTo>
                    <a:pt x="1445462" y="0"/>
                  </a:lnTo>
                  <a:cubicBezTo>
                    <a:pt x="1466711" y="0"/>
                    <a:pt x="1483936" y="17225"/>
                    <a:pt x="1483936" y="38474"/>
                  </a:cubicBezTo>
                  <a:lnTo>
                    <a:pt x="1483936" y="1914142"/>
                  </a:lnTo>
                  <a:cubicBezTo>
                    <a:pt x="1483936" y="1924346"/>
                    <a:pt x="1479883" y="1934132"/>
                    <a:pt x="1472668" y="1941347"/>
                  </a:cubicBezTo>
                  <a:cubicBezTo>
                    <a:pt x="1465452" y="1948562"/>
                    <a:pt x="1455666" y="1952616"/>
                    <a:pt x="1445462" y="1952616"/>
                  </a:cubicBezTo>
                  <a:lnTo>
                    <a:pt x="38474" y="1952616"/>
                  </a:lnTo>
                  <a:cubicBezTo>
                    <a:pt x="17225" y="1952616"/>
                    <a:pt x="0" y="1935390"/>
                    <a:pt x="0" y="1914142"/>
                  </a:cubicBezTo>
                  <a:lnTo>
                    <a:pt x="0" y="38474"/>
                  </a:lnTo>
                  <a:cubicBezTo>
                    <a:pt x="0" y="17225"/>
                    <a:pt x="17225" y="0"/>
                    <a:pt x="38474" y="0"/>
                  </a:cubicBezTo>
                  <a:close/>
                </a:path>
              </a:pathLst>
            </a:custGeom>
            <a:solidFill>
              <a:srgbClr val="000A1F">
                <a:alpha val="60000"/>
              </a:srgbClr>
            </a:solidFill>
          </p:spPr>
        </p:sp>
        <p:sp>
          <p:nvSpPr>
            <p:cNvPr name="TextBox 9" id="9"/>
            <p:cNvSpPr txBox="true"/>
            <p:nvPr/>
          </p:nvSpPr>
          <p:spPr>
            <a:xfrm>
              <a:off x="0" y="-38100"/>
              <a:ext cx="1483936" cy="1990716"/>
            </a:xfrm>
            <a:prstGeom prst="rect">
              <a:avLst/>
            </a:prstGeom>
          </p:spPr>
          <p:txBody>
            <a:bodyPr anchor="ctr" rtlCol="false" tIns="50800" lIns="50800" bIns="50800" rIns="50800"/>
            <a:lstStyle/>
            <a:p>
              <a:pPr algn="ctr">
                <a:lnSpc>
                  <a:spcPts val="1774"/>
                </a:lnSpc>
              </a:pPr>
            </a:p>
          </p:txBody>
        </p:sp>
      </p:grpSp>
      <p:grpSp>
        <p:nvGrpSpPr>
          <p:cNvPr name="Group 10" id="10"/>
          <p:cNvGrpSpPr/>
          <p:nvPr/>
        </p:nvGrpSpPr>
        <p:grpSpPr>
          <a:xfrm rot="5400000">
            <a:off x="10735221" y="2930053"/>
            <a:ext cx="5634321" cy="7413838"/>
            <a:chOff x="0" y="0"/>
            <a:chExt cx="1483936" cy="1952616"/>
          </a:xfrm>
        </p:grpSpPr>
        <p:sp>
          <p:nvSpPr>
            <p:cNvPr name="Freeform 11" id="11"/>
            <p:cNvSpPr/>
            <p:nvPr/>
          </p:nvSpPr>
          <p:spPr>
            <a:xfrm flipH="false" flipV="false" rot="0">
              <a:off x="0" y="0"/>
              <a:ext cx="1483936" cy="1952616"/>
            </a:xfrm>
            <a:custGeom>
              <a:avLst/>
              <a:gdLst/>
              <a:ahLst/>
              <a:cxnLst/>
              <a:rect r="r" b="b" t="t" l="l"/>
              <a:pathLst>
                <a:path h="1952616" w="1483936">
                  <a:moveTo>
                    <a:pt x="38474" y="0"/>
                  </a:moveTo>
                  <a:lnTo>
                    <a:pt x="1445462" y="0"/>
                  </a:lnTo>
                  <a:cubicBezTo>
                    <a:pt x="1466711" y="0"/>
                    <a:pt x="1483936" y="17225"/>
                    <a:pt x="1483936" y="38474"/>
                  </a:cubicBezTo>
                  <a:lnTo>
                    <a:pt x="1483936" y="1914142"/>
                  </a:lnTo>
                  <a:cubicBezTo>
                    <a:pt x="1483936" y="1924346"/>
                    <a:pt x="1479883" y="1934132"/>
                    <a:pt x="1472668" y="1941347"/>
                  </a:cubicBezTo>
                  <a:cubicBezTo>
                    <a:pt x="1465452" y="1948562"/>
                    <a:pt x="1455666" y="1952616"/>
                    <a:pt x="1445462" y="1952616"/>
                  </a:cubicBezTo>
                  <a:lnTo>
                    <a:pt x="38474" y="1952616"/>
                  </a:lnTo>
                  <a:cubicBezTo>
                    <a:pt x="17225" y="1952616"/>
                    <a:pt x="0" y="1935390"/>
                    <a:pt x="0" y="1914142"/>
                  </a:cubicBezTo>
                  <a:lnTo>
                    <a:pt x="0" y="38474"/>
                  </a:lnTo>
                  <a:cubicBezTo>
                    <a:pt x="0" y="17225"/>
                    <a:pt x="17225" y="0"/>
                    <a:pt x="38474" y="0"/>
                  </a:cubicBezTo>
                  <a:close/>
                </a:path>
              </a:pathLst>
            </a:custGeom>
            <a:solidFill>
              <a:srgbClr val="000A1F">
                <a:alpha val="60000"/>
              </a:srgbClr>
            </a:solidFill>
          </p:spPr>
        </p:sp>
        <p:sp>
          <p:nvSpPr>
            <p:cNvPr name="TextBox 12" id="12"/>
            <p:cNvSpPr txBox="true"/>
            <p:nvPr/>
          </p:nvSpPr>
          <p:spPr>
            <a:xfrm>
              <a:off x="0" y="-38100"/>
              <a:ext cx="1483936" cy="1990716"/>
            </a:xfrm>
            <a:prstGeom prst="rect">
              <a:avLst/>
            </a:prstGeom>
          </p:spPr>
          <p:txBody>
            <a:bodyPr anchor="ctr" rtlCol="false" tIns="50800" lIns="50800" bIns="50800" rIns="50800"/>
            <a:lstStyle/>
            <a:p>
              <a:pPr algn="ctr">
                <a:lnSpc>
                  <a:spcPts val="1774"/>
                </a:lnSpc>
              </a:pPr>
            </a:p>
          </p:txBody>
        </p:sp>
      </p:grpSp>
      <p:sp>
        <p:nvSpPr>
          <p:cNvPr name="TextBox 13" id="13"/>
          <p:cNvSpPr txBox="true"/>
          <p:nvPr/>
        </p:nvSpPr>
        <p:spPr>
          <a:xfrm rot="0">
            <a:off x="1325822" y="4051411"/>
            <a:ext cx="6819593" cy="2264092"/>
          </a:xfrm>
          <a:prstGeom prst="rect">
            <a:avLst/>
          </a:prstGeom>
        </p:spPr>
        <p:txBody>
          <a:bodyPr anchor="t" rtlCol="false" tIns="0" lIns="0" bIns="0" rIns="0">
            <a:spAutoFit/>
          </a:bodyPr>
          <a:lstStyle/>
          <a:p>
            <a:pPr algn="ctr" marL="485775" indent="-242888" lvl="1">
              <a:lnSpc>
                <a:spcPts val="3622"/>
              </a:lnSpc>
              <a:buFont typeface="Arial"/>
              <a:buChar char="•"/>
            </a:pPr>
            <a:r>
              <a:rPr lang="en-US" b="true" sz="2250">
                <a:solidFill>
                  <a:srgbClr val="FFFFFF"/>
                </a:solidFill>
                <a:latin typeface="TT Interphases Bold"/>
                <a:ea typeface="TT Interphases Bold"/>
                <a:cs typeface="TT Interphases Bold"/>
                <a:sym typeface="TT Interphases Bold"/>
              </a:rPr>
              <a:t>Continuidad Técnica:</a:t>
            </a:r>
            <a:r>
              <a:rPr lang="en-US" sz="2250">
                <a:solidFill>
                  <a:srgbClr val="FFFFFF"/>
                </a:solidFill>
                <a:latin typeface="TT Interphases"/>
                <a:ea typeface="TT Interphases"/>
                <a:cs typeface="TT Interphases"/>
                <a:sym typeface="TT Interphases"/>
              </a:rPr>
              <a:t> Al estar construido con tecnologías modernas, gratuitas y ampliamente utilizadas, el proyecto puede ser fácilmente mantenido y actualizado por nuevos desarrolladores.</a:t>
            </a:r>
          </a:p>
        </p:txBody>
      </p:sp>
      <p:sp>
        <p:nvSpPr>
          <p:cNvPr name="TextBox 14" id="14"/>
          <p:cNvSpPr txBox="true"/>
          <p:nvPr/>
        </p:nvSpPr>
        <p:spPr>
          <a:xfrm rot="0">
            <a:off x="10206480" y="4051411"/>
            <a:ext cx="6691803" cy="2264092"/>
          </a:xfrm>
          <a:prstGeom prst="rect">
            <a:avLst/>
          </a:prstGeom>
        </p:spPr>
        <p:txBody>
          <a:bodyPr anchor="t" rtlCol="false" tIns="0" lIns="0" bIns="0" rIns="0">
            <a:spAutoFit/>
          </a:bodyPr>
          <a:lstStyle/>
          <a:p>
            <a:pPr algn="ctr" marL="485775" indent="-242888" lvl="1">
              <a:lnSpc>
                <a:spcPts val="3622"/>
              </a:lnSpc>
              <a:buFont typeface="Arial"/>
              <a:buChar char="•"/>
            </a:pPr>
            <a:r>
              <a:rPr lang="en-US" b="true" sz="2250">
                <a:solidFill>
                  <a:srgbClr val="FFFFFF"/>
                </a:solidFill>
                <a:latin typeface="TT Interphases Bold"/>
                <a:ea typeface="TT Interphases Bold"/>
                <a:cs typeface="TT Interphases Bold"/>
                <a:sym typeface="TT Interphases Bold"/>
              </a:rPr>
              <a:t>Escalabilidad Futura:</a:t>
            </a:r>
            <a:r>
              <a:rPr lang="en-US" sz="2250">
                <a:solidFill>
                  <a:srgbClr val="FFFFFF"/>
                </a:solidFill>
                <a:latin typeface="TT Interphases"/>
                <a:ea typeface="TT Interphases"/>
                <a:cs typeface="TT Interphases"/>
                <a:sym typeface="TT Interphases"/>
              </a:rPr>
              <a:t> La arquitectura basada en APIs y servicios en la nube permite desarrollar sin problemas, además se pueden agregar nuevas funcionalidades, como paneles de análisis de datos.</a:t>
            </a:r>
          </a:p>
        </p:txBody>
      </p:sp>
      <p:sp>
        <p:nvSpPr>
          <p:cNvPr name="TextBox 15" id="15"/>
          <p:cNvSpPr txBox="true"/>
          <p:nvPr/>
        </p:nvSpPr>
        <p:spPr>
          <a:xfrm rot="0">
            <a:off x="1325822" y="6666929"/>
            <a:ext cx="6819593" cy="2264092"/>
          </a:xfrm>
          <a:prstGeom prst="rect">
            <a:avLst/>
          </a:prstGeom>
        </p:spPr>
        <p:txBody>
          <a:bodyPr anchor="t" rtlCol="false" tIns="0" lIns="0" bIns="0" rIns="0">
            <a:spAutoFit/>
          </a:bodyPr>
          <a:lstStyle/>
          <a:p>
            <a:pPr algn="ctr" marL="485775" indent="-242888" lvl="1">
              <a:lnSpc>
                <a:spcPts val="3622"/>
              </a:lnSpc>
              <a:buFont typeface="Arial"/>
              <a:buChar char="•"/>
            </a:pPr>
            <a:r>
              <a:rPr lang="en-US" b="true" sz="2250">
                <a:solidFill>
                  <a:srgbClr val="FFFFFF"/>
                </a:solidFill>
                <a:latin typeface="TT Interphases Bold"/>
                <a:ea typeface="TT Interphases Bold"/>
                <a:cs typeface="TT Interphases Bold"/>
                <a:sym typeface="TT Interphases Bold"/>
              </a:rPr>
              <a:t>Apoyo Institucional:</a:t>
            </a:r>
            <a:r>
              <a:rPr lang="en-US" sz="2250">
                <a:solidFill>
                  <a:srgbClr val="FFFFFF"/>
                </a:solidFill>
                <a:latin typeface="TT Interphases"/>
                <a:ea typeface="TT Interphases"/>
                <a:cs typeface="TT Interphases"/>
                <a:sym typeface="TT Interphases"/>
              </a:rPr>
              <a:t> La solución está directamente alineada con las necesidades de la Municipalidad de San Bernardo, por lo que su adopción como una herramienta de trabajo asegura el compromiso para una mejora continua.</a:t>
            </a:r>
          </a:p>
        </p:txBody>
      </p:sp>
      <p:sp>
        <p:nvSpPr>
          <p:cNvPr name="TextBox 16" id="16"/>
          <p:cNvSpPr txBox="true"/>
          <p:nvPr/>
        </p:nvSpPr>
        <p:spPr>
          <a:xfrm rot="0">
            <a:off x="10206480" y="6666929"/>
            <a:ext cx="6691803" cy="2264092"/>
          </a:xfrm>
          <a:prstGeom prst="rect">
            <a:avLst/>
          </a:prstGeom>
        </p:spPr>
        <p:txBody>
          <a:bodyPr anchor="t" rtlCol="false" tIns="0" lIns="0" bIns="0" rIns="0">
            <a:spAutoFit/>
          </a:bodyPr>
          <a:lstStyle/>
          <a:p>
            <a:pPr algn="ctr" marL="485775" indent="-242888" lvl="1">
              <a:lnSpc>
                <a:spcPts val="3622"/>
              </a:lnSpc>
              <a:buFont typeface="Arial"/>
              <a:buChar char="•"/>
            </a:pPr>
            <a:r>
              <a:rPr lang="en-US" b="true" sz="2250">
                <a:solidFill>
                  <a:srgbClr val="FFFFFF"/>
                </a:solidFill>
                <a:latin typeface="TT Interphases Bold"/>
                <a:ea typeface="TT Interphases Bold"/>
                <a:cs typeface="TT Interphases Bold"/>
                <a:sym typeface="TT Interphases Bold"/>
              </a:rPr>
              <a:t>Comunidad Activa:</a:t>
            </a:r>
            <a:r>
              <a:rPr lang="en-US" sz="2250">
                <a:solidFill>
                  <a:srgbClr val="FFFFFF"/>
                </a:solidFill>
                <a:latin typeface="TT Interphases"/>
                <a:ea typeface="TT Interphases"/>
                <a:cs typeface="TT Interphases"/>
                <a:sym typeface="TT Interphases"/>
              </a:rPr>
              <a:t> Al ser una herramienta para la comunidad, su uso constante generará una base de usuarios que retroalimentará el sistema, reportando incidentes, lo que mantendrá el proyecto vivo y relevante.</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18666"/>
            </a:stretch>
          </a:blipFill>
        </p:spPr>
      </p:sp>
      <p:sp>
        <p:nvSpPr>
          <p:cNvPr name="AutoShape 3" id="3"/>
          <p:cNvSpPr/>
          <p:nvPr/>
        </p:nvSpPr>
        <p:spPr>
          <a:xfrm>
            <a:off x="849180" y="8449645"/>
            <a:ext cx="16410120" cy="0"/>
          </a:xfrm>
          <a:prstGeom prst="line">
            <a:avLst/>
          </a:prstGeom>
          <a:ln cap="flat" w="28575">
            <a:solidFill>
              <a:srgbClr val="FFFFFF"/>
            </a:solidFill>
            <a:prstDash val="solid"/>
            <a:headEnd type="none" len="sm" w="sm"/>
            <a:tailEnd type="triangle" len="med" w="lg"/>
          </a:ln>
        </p:spPr>
      </p:sp>
      <p:grpSp>
        <p:nvGrpSpPr>
          <p:cNvPr name="Group 4" id="4"/>
          <p:cNvGrpSpPr/>
          <p:nvPr/>
        </p:nvGrpSpPr>
        <p:grpSpPr>
          <a:xfrm rot="0">
            <a:off x="2346022" y="8361933"/>
            <a:ext cx="224931" cy="224931"/>
            <a:chOff x="0" y="0"/>
            <a:chExt cx="739177" cy="739177"/>
          </a:xfrm>
        </p:grpSpPr>
        <p:sp>
          <p:nvSpPr>
            <p:cNvPr name="Freeform 5" id="5"/>
            <p:cNvSpPr/>
            <p:nvPr/>
          </p:nvSpPr>
          <p:spPr>
            <a:xfrm flipH="false" flipV="false" rot="0">
              <a:off x="0" y="0"/>
              <a:ext cx="739177" cy="739177"/>
            </a:xfrm>
            <a:custGeom>
              <a:avLst/>
              <a:gdLst/>
              <a:ahLst/>
              <a:cxnLst/>
              <a:rect r="r" b="b" t="t" l="l"/>
              <a:pathLst>
                <a:path h="739177" w="739177">
                  <a:moveTo>
                    <a:pt x="369588" y="0"/>
                  </a:moveTo>
                  <a:cubicBezTo>
                    <a:pt x="165470" y="0"/>
                    <a:pt x="0" y="165470"/>
                    <a:pt x="0" y="369588"/>
                  </a:cubicBezTo>
                  <a:cubicBezTo>
                    <a:pt x="0" y="573707"/>
                    <a:pt x="165470" y="739177"/>
                    <a:pt x="369588" y="739177"/>
                  </a:cubicBezTo>
                  <a:cubicBezTo>
                    <a:pt x="573707" y="739177"/>
                    <a:pt x="739177" y="573707"/>
                    <a:pt x="739177" y="369588"/>
                  </a:cubicBezTo>
                  <a:cubicBezTo>
                    <a:pt x="739177" y="165470"/>
                    <a:pt x="573707" y="0"/>
                    <a:pt x="369588" y="0"/>
                  </a:cubicBezTo>
                  <a:close/>
                </a:path>
              </a:pathLst>
            </a:custGeom>
            <a:solidFill>
              <a:srgbClr val="FFFFFF"/>
            </a:solidFill>
          </p:spPr>
        </p:sp>
        <p:sp>
          <p:nvSpPr>
            <p:cNvPr name="TextBox 6" id="6"/>
            <p:cNvSpPr txBox="true"/>
            <p:nvPr/>
          </p:nvSpPr>
          <p:spPr>
            <a:xfrm>
              <a:off x="69298" y="40723"/>
              <a:ext cx="600581" cy="629156"/>
            </a:xfrm>
            <a:prstGeom prst="rect">
              <a:avLst/>
            </a:prstGeom>
          </p:spPr>
          <p:txBody>
            <a:bodyPr anchor="ctr" rtlCol="false" tIns="50800" lIns="50800" bIns="50800" rIns="50800"/>
            <a:lstStyle/>
            <a:p>
              <a:pPr algn="ctr">
                <a:lnSpc>
                  <a:spcPts val="2086"/>
                </a:lnSpc>
              </a:pPr>
            </a:p>
          </p:txBody>
        </p:sp>
      </p:grpSp>
      <p:grpSp>
        <p:nvGrpSpPr>
          <p:cNvPr name="Group 7" id="7"/>
          <p:cNvGrpSpPr/>
          <p:nvPr/>
        </p:nvGrpSpPr>
        <p:grpSpPr>
          <a:xfrm rot="0">
            <a:off x="6921435" y="8337179"/>
            <a:ext cx="224931" cy="224931"/>
            <a:chOff x="0" y="0"/>
            <a:chExt cx="739177" cy="739177"/>
          </a:xfrm>
        </p:grpSpPr>
        <p:sp>
          <p:nvSpPr>
            <p:cNvPr name="Freeform 8" id="8"/>
            <p:cNvSpPr/>
            <p:nvPr/>
          </p:nvSpPr>
          <p:spPr>
            <a:xfrm flipH="false" flipV="false" rot="0">
              <a:off x="0" y="0"/>
              <a:ext cx="739177" cy="739177"/>
            </a:xfrm>
            <a:custGeom>
              <a:avLst/>
              <a:gdLst/>
              <a:ahLst/>
              <a:cxnLst/>
              <a:rect r="r" b="b" t="t" l="l"/>
              <a:pathLst>
                <a:path h="739177" w="739177">
                  <a:moveTo>
                    <a:pt x="369588" y="0"/>
                  </a:moveTo>
                  <a:cubicBezTo>
                    <a:pt x="165470" y="0"/>
                    <a:pt x="0" y="165470"/>
                    <a:pt x="0" y="369588"/>
                  </a:cubicBezTo>
                  <a:cubicBezTo>
                    <a:pt x="0" y="573707"/>
                    <a:pt x="165470" y="739177"/>
                    <a:pt x="369588" y="739177"/>
                  </a:cubicBezTo>
                  <a:cubicBezTo>
                    <a:pt x="573707" y="739177"/>
                    <a:pt x="739177" y="573707"/>
                    <a:pt x="739177" y="369588"/>
                  </a:cubicBezTo>
                  <a:cubicBezTo>
                    <a:pt x="739177" y="165470"/>
                    <a:pt x="573707" y="0"/>
                    <a:pt x="369588" y="0"/>
                  </a:cubicBezTo>
                  <a:close/>
                </a:path>
              </a:pathLst>
            </a:custGeom>
            <a:solidFill>
              <a:srgbClr val="FFFFFF"/>
            </a:solidFill>
          </p:spPr>
        </p:sp>
        <p:sp>
          <p:nvSpPr>
            <p:cNvPr name="TextBox 9" id="9"/>
            <p:cNvSpPr txBox="true"/>
            <p:nvPr/>
          </p:nvSpPr>
          <p:spPr>
            <a:xfrm>
              <a:off x="69298" y="40723"/>
              <a:ext cx="600581" cy="629156"/>
            </a:xfrm>
            <a:prstGeom prst="rect">
              <a:avLst/>
            </a:prstGeom>
          </p:spPr>
          <p:txBody>
            <a:bodyPr anchor="ctr" rtlCol="false" tIns="50800" lIns="50800" bIns="50800" rIns="50800"/>
            <a:lstStyle/>
            <a:p>
              <a:pPr algn="ctr">
                <a:lnSpc>
                  <a:spcPts val="2086"/>
                </a:lnSpc>
              </a:pPr>
            </a:p>
          </p:txBody>
        </p:sp>
      </p:grpSp>
      <p:grpSp>
        <p:nvGrpSpPr>
          <p:cNvPr name="Group 10" id="10"/>
          <p:cNvGrpSpPr/>
          <p:nvPr/>
        </p:nvGrpSpPr>
        <p:grpSpPr>
          <a:xfrm rot="0">
            <a:off x="11164080" y="8337179"/>
            <a:ext cx="224931" cy="224931"/>
            <a:chOff x="0" y="0"/>
            <a:chExt cx="739177" cy="739177"/>
          </a:xfrm>
        </p:grpSpPr>
        <p:sp>
          <p:nvSpPr>
            <p:cNvPr name="Freeform 11" id="11"/>
            <p:cNvSpPr/>
            <p:nvPr/>
          </p:nvSpPr>
          <p:spPr>
            <a:xfrm flipH="false" flipV="false" rot="0">
              <a:off x="0" y="0"/>
              <a:ext cx="739177" cy="739177"/>
            </a:xfrm>
            <a:custGeom>
              <a:avLst/>
              <a:gdLst/>
              <a:ahLst/>
              <a:cxnLst/>
              <a:rect r="r" b="b" t="t" l="l"/>
              <a:pathLst>
                <a:path h="739177" w="739177">
                  <a:moveTo>
                    <a:pt x="369588" y="0"/>
                  </a:moveTo>
                  <a:cubicBezTo>
                    <a:pt x="165470" y="0"/>
                    <a:pt x="0" y="165470"/>
                    <a:pt x="0" y="369588"/>
                  </a:cubicBezTo>
                  <a:cubicBezTo>
                    <a:pt x="0" y="573707"/>
                    <a:pt x="165470" y="739177"/>
                    <a:pt x="369588" y="739177"/>
                  </a:cubicBezTo>
                  <a:cubicBezTo>
                    <a:pt x="573707" y="739177"/>
                    <a:pt x="739177" y="573707"/>
                    <a:pt x="739177" y="369588"/>
                  </a:cubicBezTo>
                  <a:cubicBezTo>
                    <a:pt x="739177" y="165470"/>
                    <a:pt x="573707" y="0"/>
                    <a:pt x="369588" y="0"/>
                  </a:cubicBezTo>
                  <a:close/>
                </a:path>
              </a:pathLst>
            </a:custGeom>
            <a:solidFill>
              <a:srgbClr val="FFFFFF"/>
            </a:solidFill>
          </p:spPr>
        </p:sp>
        <p:sp>
          <p:nvSpPr>
            <p:cNvPr name="TextBox 12" id="12"/>
            <p:cNvSpPr txBox="true"/>
            <p:nvPr/>
          </p:nvSpPr>
          <p:spPr>
            <a:xfrm>
              <a:off x="69298" y="40723"/>
              <a:ext cx="600581" cy="629156"/>
            </a:xfrm>
            <a:prstGeom prst="rect">
              <a:avLst/>
            </a:prstGeom>
          </p:spPr>
          <p:txBody>
            <a:bodyPr anchor="ctr" rtlCol="false" tIns="50800" lIns="50800" bIns="50800" rIns="50800"/>
            <a:lstStyle/>
            <a:p>
              <a:pPr algn="ctr">
                <a:lnSpc>
                  <a:spcPts val="2086"/>
                </a:lnSpc>
              </a:pPr>
            </a:p>
          </p:txBody>
        </p:sp>
      </p:grpSp>
      <p:grpSp>
        <p:nvGrpSpPr>
          <p:cNvPr name="Group 13" id="13"/>
          <p:cNvGrpSpPr/>
          <p:nvPr/>
        </p:nvGrpSpPr>
        <p:grpSpPr>
          <a:xfrm rot="0">
            <a:off x="15416325" y="8337179"/>
            <a:ext cx="224931" cy="224931"/>
            <a:chOff x="0" y="0"/>
            <a:chExt cx="739177" cy="739177"/>
          </a:xfrm>
        </p:grpSpPr>
        <p:sp>
          <p:nvSpPr>
            <p:cNvPr name="Freeform 14" id="14"/>
            <p:cNvSpPr/>
            <p:nvPr/>
          </p:nvSpPr>
          <p:spPr>
            <a:xfrm flipH="false" flipV="false" rot="0">
              <a:off x="0" y="0"/>
              <a:ext cx="739177" cy="739177"/>
            </a:xfrm>
            <a:custGeom>
              <a:avLst/>
              <a:gdLst/>
              <a:ahLst/>
              <a:cxnLst/>
              <a:rect r="r" b="b" t="t" l="l"/>
              <a:pathLst>
                <a:path h="739177" w="739177">
                  <a:moveTo>
                    <a:pt x="369588" y="0"/>
                  </a:moveTo>
                  <a:cubicBezTo>
                    <a:pt x="165470" y="0"/>
                    <a:pt x="0" y="165470"/>
                    <a:pt x="0" y="369588"/>
                  </a:cubicBezTo>
                  <a:cubicBezTo>
                    <a:pt x="0" y="573707"/>
                    <a:pt x="165470" y="739177"/>
                    <a:pt x="369588" y="739177"/>
                  </a:cubicBezTo>
                  <a:cubicBezTo>
                    <a:pt x="573707" y="739177"/>
                    <a:pt x="739177" y="573707"/>
                    <a:pt x="739177" y="369588"/>
                  </a:cubicBezTo>
                  <a:cubicBezTo>
                    <a:pt x="739177" y="165470"/>
                    <a:pt x="573707" y="0"/>
                    <a:pt x="369588" y="0"/>
                  </a:cubicBezTo>
                  <a:close/>
                </a:path>
              </a:pathLst>
            </a:custGeom>
            <a:solidFill>
              <a:srgbClr val="FFFFFF"/>
            </a:solidFill>
          </p:spPr>
        </p:sp>
        <p:sp>
          <p:nvSpPr>
            <p:cNvPr name="TextBox 15" id="15"/>
            <p:cNvSpPr txBox="true"/>
            <p:nvPr/>
          </p:nvSpPr>
          <p:spPr>
            <a:xfrm>
              <a:off x="69298" y="40723"/>
              <a:ext cx="600581" cy="629156"/>
            </a:xfrm>
            <a:prstGeom prst="rect">
              <a:avLst/>
            </a:prstGeom>
          </p:spPr>
          <p:txBody>
            <a:bodyPr anchor="ctr" rtlCol="false" tIns="50800" lIns="50800" bIns="50800" rIns="50800"/>
            <a:lstStyle/>
            <a:p>
              <a:pPr algn="ctr">
                <a:lnSpc>
                  <a:spcPts val="2086"/>
                </a:lnSpc>
              </a:pPr>
            </a:p>
          </p:txBody>
        </p:sp>
      </p:grpSp>
      <p:grpSp>
        <p:nvGrpSpPr>
          <p:cNvPr name="Group 16" id="16"/>
          <p:cNvGrpSpPr/>
          <p:nvPr/>
        </p:nvGrpSpPr>
        <p:grpSpPr>
          <a:xfrm rot="0">
            <a:off x="1135332" y="3600463"/>
            <a:ext cx="3219451" cy="4542842"/>
            <a:chOff x="0" y="0"/>
            <a:chExt cx="536591" cy="757163"/>
          </a:xfrm>
        </p:grpSpPr>
        <p:sp>
          <p:nvSpPr>
            <p:cNvPr name="Freeform 17" id="17"/>
            <p:cNvSpPr/>
            <p:nvPr/>
          </p:nvSpPr>
          <p:spPr>
            <a:xfrm flipH="false" flipV="false" rot="0">
              <a:off x="0" y="0"/>
              <a:ext cx="536591" cy="749718"/>
            </a:xfrm>
            <a:custGeom>
              <a:avLst/>
              <a:gdLst/>
              <a:ahLst/>
              <a:cxnLst/>
              <a:rect r="r" b="b" t="t" l="l"/>
              <a:pathLst>
                <a:path h="749718" w="536591">
                  <a:moveTo>
                    <a:pt x="536591" y="52604"/>
                  </a:moveTo>
                  <a:lnTo>
                    <a:pt x="536591" y="590259"/>
                  </a:lnTo>
                  <a:cubicBezTo>
                    <a:pt x="536591" y="622159"/>
                    <a:pt x="517544" y="650977"/>
                    <a:pt x="488197" y="663480"/>
                  </a:cubicBezTo>
                  <a:lnTo>
                    <a:pt x="316690" y="736546"/>
                  </a:lnTo>
                  <a:cubicBezTo>
                    <a:pt x="285772" y="749718"/>
                    <a:pt x="250820" y="749718"/>
                    <a:pt x="219901" y="736546"/>
                  </a:cubicBezTo>
                  <a:lnTo>
                    <a:pt x="48395" y="663480"/>
                  </a:lnTo>
                  <a:cubicBezTo>
                    <a:pt x="19047" y="650977"/>
                    <a:pt x="0" y="622159"/>
                    <a:pt x="0" y="590259"/>
                  </a:cubicBezTo>
                  <a:lnTo>
                    <a:pt x="0" y="52604"/>
                  </a:lnTo>
                  <a:cubicBezTo>
                    <a:pt x="0" y="23551"/>
                    <a:pt x="23551" y="0"/>
                    <a:pt x="52604" y="0"/>
                  </a:cubicBezTo>
                  <a:lnTo>
                    <a:pt x="483988" y="0"/>
                  </a:lnTo>
                  <a:cubicBezTo>
                    <a:pt x="513040" y="0"/>
                    <a:pt x="536591" y="23551"/>
                    <a:pt x="536591" y="52604"/>
                  </a:cubicBezTo>
                  <a:close/>
                </a:path>
              </a:pathLst>
            </a:custGeom>
            <a:solidFill>
              <a:srgbClr val="000A1F">
                <a:alpha val="60000"/>
              </a:srgbClr>
            </a:solidFill>
            <a:ln cap="rnd">
              <a:noFill/>
              <a:prstDash val="solid"/>
              <a:round/>
            </a:ln>
          </p:spPr>
        </p:sp>
        <p:sp>
          <p:nvSpPr>
            <p:cNvPr name="TextBox 18" id="18"/>
            <p:cNvSpPr txBox="true"/>
            <p:nvPr/>
          </p:nvSpPr>
          <p:spPr>
            <a:xfrm>
              <a:off x="0" y="-38100"/>
              <a:ext cx="536591" cy="680963"/>
            </a:xfrm>
            <a:prstGeom prst="rect">
              <a:avLst/>
            </a:prstGeom>
          </p:spPr>
          <p:txBody>
            <a:bodyPr anchor="ctr" rtlCol="false" tIns="50800" lIns="50800" bIns="50800" rIns="50800"/>
            <a:lstStyle/>
            <a:p>
              <a:pPr algn="ctr" marL="0" indent="0" lvl="0">
                <a:lnSpc>
                  <a:spcPts val="1774"/>
                </a:lnSpc>
                <a:spcBef>
                  <a:spcPct val="0"/>
                </a:spcBef>
              </a:pPr>
            </a:p>
          </p:txBody>
        </p:sp>
      </p:grpSp>
      <p:sp>
        <p:nvSpPr>
          <p:cNvPr name="TextBox 19" id="19"/>
          <p:cNvSpPr txBox="true"/>
          <p:nvPr/>
        </p:nvSpPr>
        <p:spPr>
          <a:xfrm rot="0">
            <a:off x="1551929" y="8944992"/>
            <a:ext cx="1813117" cy="958055"/>
          </a:xfrm>
          <a:prstGeom prst="rect">
            <a:avLst/>
          </a:prstGeom>
        </p:spPr>
        <p:txBody>
          <a:bodyPr anchor="t" rtlCol="false" tIns="0" lIns="0" bIns="0" rIns="0">
            <a:spAutoFit/>
          </a:bodyPr>
          <a:lstStyle/>
          <a:p>
            <a:pPr algn="ctr">
              <a:lnSpc>
                <a:spcPts val="2569"/>
              </a:lnSpc>
            </a:pPr>
            <a:r>
              <a:rPr lang="en-US" sz="2007" b="true">
                <a:solidFill>
                  <a:srgbClr val="000A1F"/>
                </a:solidFill>
                <a:latin typeface="TT Interphases Bold"/>
                <a:ea typeface="TT Interphases Bold"/>
                <a:cs typeface="TT Interphases Bold"/>
                <a:sym typeface="TT Interphases Bold"/>
              </a:rPr>
              <a:t>¿Qué es el Proyecto?</a:t>
            </a:r>
          </a:p>
          <a:p>
            <a:pPr algn="ctr" marL="0" indent="0" lvl="0">
              <a:lnSpc>
                <a:spcPts val="2569"/>
              </a:lnSpc>
            </a:pPr>
          </a:p>
        </p:txBody>
      </p:sp>
      <p:sp>
        <p:nvSpPr>
          <p:cNvPr name="TextBox 20" id="20"/>
          <p:cNvSpPr txBox="true"/>
          <p:nvPr/>
        </p:nvSpPr>
        <p:spPr>
          <a:xfrm rot="0">
            <a:off x="6101981" y="8944992"/>
            <a:ext cx="1813117" cy="958055"/>
          </a:xfrm>
          <a:prstGeom prst="rect">
            <a:avLst/>
          </a:prstGeom>
        </p:spPr>
        <p:txBody>
          <a:bodyPr anchor="t" rtlCol="false" tIns="0" lIns="0" bIns="0" rIns="0">
            <a:spAutoFit/>
          </a:bodyPr>
          <a:lstStyle/>
          <a:p>
            <a:pPr algn="ctr" marL="0" indent="0" lvl="0">
              <a:lnSpc>
                <a:spcPts val="2569"/>
              </a:lnSpc>
              <a:spcBef>
                <a:spcPct val="0"/>
              </a:spcBef>
            </a:pPr>
            <a:r>
              <a:rPr lang="en-US" b="true" sz="2007">
                <a:solidFill>
                  <a:srgbClr val="000A1F"/>
                </a:solidFill>
                <a:latin typeface="TT Interphases Bold"/>
                <a:ea typeface="TT Interphases Bold"/>
                <a:cs typeface="TT Interphases Bold"/>
                <a:sym typeface="TT Interphases Bold"/>
              </a:rPr>
              <a:t>¿Cómo s</a:t>
            </a:r>
            <a:r>
              <a:rPr lang="en-US" b="true" sz="2007" strike="noStrike" u="none">
                <a:solidFill>
                  <a:srgbClr val="000A1F"/>
                </a:solidFill>
                <a:latin typeface="TT Interphases Bold"/>
                <a:ea typeface="TT Interphases Bold"/>
                <a:cs typeface="TT Interphases Bold"/>
                <a:sym typeface="TT Interphases Bold"/>
              </a:rPr>
              <a:t>e Diferencia?</a:t>
            </a:r>
          </a:p>
          <a:p>
            <a:pPr algn="ctr" marL="0" indent="0" lvl="0">
              <a:lnSpc>
                <a:spcPts val="2569"/>
              </a:lnSpc>
              <a:spcBef>
                <a:spcPct val="0"/>
              </a:spcBef>
            </a:pPr>
          </a:p>
        </p:txBody>
      </p:sp>
      <p:sp>
        <p:nvSpPr>
          <p:cNvPr name="TextBox 21" id="21"/>
          <p:cNvSpPr txBox="true"/>
          <p:nvPr/>
        </p:nvSpPr>
        <p:spPr>
          <a:xfrm rot="0">
            <a:off x="10369183" y="8944992"/>
            <a:ext cx="1813117" cy="958055"/>
          </a:xfrm>
          <a:prstGeom prst="rect">
            <a:avLst/>
          </a:prstGeom>
        </p:spPr>
        <p:txBody>
          <a:bodyPr anchor="t" rtlCol="false" tIns="0" lIns="0" bIns="0" rIns="0">
            <a:spAutoFit/>
          </a:bodyPr>
          <a:lstStyle/>
          <a:p>
            <a:pPr algn="ctr" marL="0" indent="0" lvl="0">
              <a:lnSpc>
                <a:spcPts val="2569"/>
              </a:lnSpc>
              <a:spcBef>
                <a:spcPct val="0"/>
              </a:spcBef>
            </a:pPr>
            <a:r>
              <a:rPr lang="en-US" b="true" sz="2007">
                <a:solidFill>
                  <a:srgbClr val="000A1F"/>
                </a:solidFill>
                <a:latin typeface="TT Interphases Bold"/>
                <a:ea typeface="TT Interphases Bold"/>
                <a:cs typeface="TT Interphases Bold"/>
                <a:sym typeface="TT Interphases Bold"/>
              </a:rPr>
              <a:t>¿Para Quién Está H</a:t>
            </a:r>
            <a:r>
              <a:rPr lang="en-US" b="true" sz="2007" strike="noStrike" u="none">
                <a:solidFill>
                  <a:srgbClr val="000A1F"/>
                </a:solidFill>
                <a:latin typeface="TT Interphases Bold"/>
                <a:ea typeface="TT Interphases Bold"/>
                <a:cs typeface="TT Interphases Bold"/>
                <a:sym typeface="TT Interphases Bold"/>
              </a:rPr>
              <a:t>echo?</a:t>
            </a:r>
          </a:p>
          <a:p>
            <a:pPr algn="ctr" marL="0" indent="0" lvl="0">
              <a:lnSpc>
                <a:spcPts val="2569"/>
              </a:lnSpc>
              <a:spcBef>
                <a:spcPct val="0"/>
              </a:spcBef>
            </a:pPr>
          </a:p>
        </p:txBody>
      </p:sp>
      <p:sp>
        <p:nvSpPr>
          <p:cNvPr name="TextBox 22" id="22"/>
          <p:cNvSpPr txBox="true"/>
          <p:nvPr/>
        </p:nvSpPr>
        <p:spPr>
          <a:xfrm rot="0">
            <a:off x="14636384" y="8944992"/>
            <a:ext cx="1813117" cy="958055"/>
          </a:xfrm>
          <a:prstGeom prst="rect">
            <a:avLst/>
          </a:prstGeom>
        </p:spPr>
        <p:txBody>
          <a:bodyPr anchor="t" rtlCol="false" tIns="0" lIns="0" bIns="0" rIns="0">
            <a:spAutoFit/>
          </a:bodyPr>
          <a:lstStyle/>
          <a:p>
            <a:pPr algn="ctr" marL="0" indent="0" lvl="0">
              <a:lnSpc>
                <a:spcPts val="2569"/>
              </a:lnSpc>
              <a:spcBef>
                <a:spcPct val="0"/>
              </a:spcBef>
            </a:pPr>
            <a:r>
              <a:rPr lang="en-US" b="true" sz="2007">
                <a:solidFill>
                  <a:srgbClr val="000A1F"/>
                </a:solidFill>
                <a:latin typeface="TT Interphases Bold"/>
                <a:ea typeface="TT Interphases Bold"/>
                <a:cs typeface="TT Interphases Bold"/>
                <a:sym typeface="TT Interphases Bold"/>
              </a:rPr>
              <a:t>¿</a:t>
            </a:r>
            <a:r>
              <a:rPr lang="en-US" b="true" sz="2007" strike="noStrike" u="none">
                <a:solidFill>
                  <a:srgbClr val="000A1F"/>
                </a:solidFill>
                <a:latin typeface="TT Interphases Bold"/>
                <a:ea typeface="TT Interphases Bold"/>
                <a:cs typeface="TT Interphases Bold"/>
                <a:sym typeface="TT Interphases Bold"/>
              </a:rPr>
              <a:t>Cómo Entrega Valor?</a:t>
            </a:r>
          </a:p>
          <a:p>
            <a:pPr algn="ctr" marL="0" indent="0" lvl="0">
              <a:lnSpc>
                <a:spcPts val="2569"/>
              </a:lnSpc>
              <a:spcBef>
                <a:spcPct val="0"/>
              </a:spcBef>
            </a:pPr>
          </a:p>
        </p:txBody>
      </p:sp>
      <p:sp>
        <p:nvSpPr>
          <p:cNvPr name="TextBox 23" id="23"/>
          <p:cNvSpPr txBox="true"/>
          <p:nvPr/>
        </p:nvSpPr>
        <p:spPr>
          <a:xfrm rot="0">
            <a:off x="1271571" y="3682255"/>
            <a:ext cx="2965193" cy="2217420"/>
          </a:xfrm>
          <a:prstGeom prst="rect">
            <a:avLst/>
          </a:prstGeom>
        </p:spPr>
        <p:txBody>
          <a:bodyPr anchor="t" rtlCol="false" tIns="0" lIns="0" bIns="0" rIns="0">
            <a:spAutoFit/>
          </a:bodyPr>
          <a:lstStyle/>
          <a:p>
            <a:pPr algn="ctr" marL="0" indent="0" lvl="0">
              <a:lnSpc>
                <a:spcPts val="2940"/>
              </a:lnSpc>
            </a:pPr>
            <a:r>
              <a:rPr lang="en-US" sz="2000">
                <a:solidFill>
                  <a:srgbClr val="FFFFFF"/>
                </a:solidFill>
                <a:latin typeface="TT Interphases"/>
                <a:ea typeface="TT Interphases"/>
                <a:cs typeface="TT Interphases"/>
                <a:sym typeface="TT Interphases"/>
              </a:rPr>
              <a:t>Una</a:t>
            </a:r>
            <a:r>
              <a:rPr lang="en-US" sz="2000" strike="noStrike" u="none">
                <a:solidFill>
                  <a:srgbClr val="FFFFFF"/>
                </a:solidFill>
                <a:latin typeface="TT Interphases"/>
                <a:ea typeface="TT Interphases"/>
                <a:cs typeface="TT Interphases"/>
                <a:sym typeface="TT Interphases"/>
              </a:rPr>
              <a:t> plataforma digital web y móvil que centraliza y agiliza la gestión de la seguridad ciudadana para la municipalidad de San Bernardo.</a:t>
            </a:r>
          </a:p>
        </p:txBody>
      </p:sp>
      <p:grpSp>
        <p:nvGrpSpPr>
          <p:cNvPr name="Group 24" id="24"/>
          <p:cNvGrpSpPr/>
          <p:nvPr/>
        </p:nvGrpSpPr>
        <p:grpSpPr>
          <a:xfrm rot="5400000">
            <a:off x="7080022" y="-3027191"/>
            <a:ext cx="4127957" cy="6575850"/>
            <a:chOff x="0" y="0"/>
            <a:chExt cx="1087198" cy="1731911"/>
          </a:xfrm>
        </p:grpSpPr>
        <p:sp>
          <p:nvSpPr>
            <p:cNvPr name="Freeform 25" id="25"/>
            <p:cNvSpPr/>
            <p:nvPr/>
          </p:nvSpPr>
          <p:spPr>
            <a:xfrm flipH="false" flipV="false" rot="0">
              <a:off x="0" y="0"/>
              <a:ext cx="1087198" cy="1731911"/>
            </a:xfrm>
            <a:custGeom>
              <a:avLst/>
              <a:gdLst/>
              <a:ahLst/>
              <a:cxnLst/>
              <a:rect r="r" b="b" t="t" l="l"/>
              <a:pathLst>
                <a:path h="1731911" w="1087198">
                  <a:moveTo>
                    <a:pt x="52514" y="0"/>
                  </a:moveTo>
                  <a:lnTo>
                    <a:pt x="1034685" y="0"/>
                  </a:lnTo>
                  <a:cubicBezTo>
                    <a:pt x="1063687" y="0"/>
                    <a:pt x="1087198" y="23511"/>
                    <a:pt x="1087198" y="52514"/>
                  </a:cubicBezTo>
                  <a:lnTo>
                    <a:pt x="1087198" y="1679397"/>
                  </a:lnTo>
                  <a:cubicBezTo>
                    <a:pt x="1087198" y="1693325"/>
                    <a:pt x="1081666" y="1706682"/>
                    <a:pt x="1071818" y="1716530"/>
                  </a:cubicBezTo>
                  <a:cubicBezTo>
                    <a:pt x="1061969" y="1726378"/>
                    <a:pt x="1048612" y="1731911"/>
                    <a:pt x="1034685" y="1731911"/>
                  </a:cubicBezTo>
                  <a:lnTo>
                    <a:pt x="52514" y="1731911"/>
                  </a:lnTo>
                  <a:cubicBezTo>
                    <a:pt x="38586" y="1731911"/>
                    <a:pt x="25229" y="1726378"/>
                    <a:pt x="15381" y="1716530"/>
                  </a:cubicBezTo>
                  <a:cubicBezTo>
                    <a:pt x="5533" y="1706682"/>
                    <a:pt x="0" y="1693325"/>
                    <a:pt x="0" y="1679397"/>
                  </a:cubicBezTo>
                  <a:lnTo>
                    <a:pt x="0" y="52514"/>
                  </a:lnTo>
                  <a:cubicBezTo>
                    <a:pt x="0" y="23511"/>
                    <a:pt x="23511" y="0"/>
                    <a:pt x="52514" y="0"/>
                  </a:cubicBezTo>
                  <a:close/>
                </a:path>
              </a:pathLst>
            </a:custGeom>
            <a:solidFill>
              <a:srgbClr val="000A1F">
                <a:alpha val="60000"/>
              </a:srgbClr>
            </a:solidFill>
          </p:spPr>
        </p:sp>
        <p:sp>
          <p:nvSpPr>
            <p:cNvPr name="TextBox 26" id="26"/>
            <p:cNvSpPr txBox="true"/>
            <p:nvPr/>
          </p:nvSpPr>
          <p:spPr>
            <a:xfrm>
              <a:off x="0" y="-38100"/>
              <a:ext cx="1087198" cy="1770011"/>
            </a:xfrm>
            <a:prstGeom prst="rect">
              <a:avLst/>
            </a:prstGeom>
          </p:spPr>
          <p:txBody>
            <a:bodyPr anchor="ctr" rtlCol="false" tIns="50800" lIns="50800" bIns="50800" rIns="50800"/>
            <a:lstStyle/>
            <a:p>
              <a:pPr algn="ctr">
                <a:lnSpc>
                  <a:spcPts val="1774"/>
                </a:lnSpc>
              </a:pPr>
            </a:p>
          </p:txBody>
        </p:sp>
      </p:grpSp>
      <p:sp>
        <p:nvSpPr>
          <p:cNvPr name="TextBox 27" id="27"/>
          <p:cNvSpPr txBox="true"/>
          <p:nvPr/>
        </p:nvSpPr>
        <p:spPr>
          <a:xfrm rot="0">
            <a:off x="6086170" y="251208"/>
            <a:ext cx="6115660" cy="1621307"/>
          </a:xfrm>
          <a:prstGeom prst="rect">
            <a:avLst/>
          </a:prstGeom>
        </p:spPr>
        <p:txBody>
          <a:bodyPr anchor="t" rtlCol="false" tIns="0" lIns="0" bIns="0" rIns="0">
            <a:spAutoFit/>
          </a:bodyPr>
          <a:lstStyle/>
          <a:p>
            <a:pPr algn="ctr" marL="0" indent="0" lvl="0">
              <a:lnSpc>
                <a:spcPts val="6472"/>
              </a:lnSpc>
              <a:spcBef>
                <a:spcPct val="0"/>
              </a:spcBef>
            </a:pPr>
            <a:r>
              <a:rPr lang="en-US" b="true" sz="5220" spc="99">
                <a:solidFill>
                  <a:srgbClr val="FFFFFF"/>
                </a:solidFill>
                <a:latin typeface="Muli Heavy"/>
                <a:ea typeface="Muli Heavy"/>
                <a:cs typeface="Muli Heavy"/>
                <a:sym typeface="Muli Heavy"/>
              </a:rPr>
              <a:t>MODELO DE NEGOCIO</a:t>
            </a:r>
          </a:p>
        </p:txBody>
      </p:sp>
      <p:grpSp>
        <p:nvGrpSpPr>
          <p:cNvPr name="Group 28" id="28"/>
          <p:cNvGrpSpPr/>
          <p:nvPr/>
        </p:nvGrpSpPr>
        <p:grpSpPr>
          <a:xfrm rot="0">
            <a:off x="5398814" y="3600463"/>
            <a:ext cx="3219451" cy="4542842"/>
            <a:chOff x="0" y="0"/>
            <a:chExt cx="536591" cy="757163"/>
          </a:xfrm>
        </p:grpSpPr>
        <p:sp>
          <p:nvSpPr>
            <p:cNvPr name="Freeform 29" id="29"/>
            <p:cNvSpPr/>
            <p:nvPr/>
          </p:nvSpPr>
          <p:spPr>
            <a:xfrm flipH="false" flipV="false" rot="0">
              <a:off x="0" y="0"/>
              <a:ext cx="536591" cy="749718"/>
            </a:xfrm>
            <a:custGeom>
              <a:avLst/>
              <a:gdLst/>
              <a:ahLst/>
              <a:cxnLst/>
              <a:rect r="r" b="b" t="t" l="l"/>
              <a:pathLst>
                <a:path h="749718" w="536591">
                  <a:moveTo>
                    <a:pt x="536591" y="52604"/>
                  </a:moveTo>
                  <a:lnTo>
                    <a:pt x="536591" y="590259"/>
                  </a:lnTo>
                  <a:cubicBezTo>
                    <a:pt x="536591" y="622159"/>
                    <a:pt x="517544" y="650977"/>
                    <a:pt x="488197" y="663480"/>
                  </a:cubicBezTo>
                  <a:lnTo>
                    <a:pt x="316690" y="736546"/>
                  </a:lnTo>
                  <a:cubicBezTo>
                    <a:pt x="285772" y="749718"/>
                    <a:pt x="250820" y="749718"/>
                    <a:pt x="219901" y="736546"/>
                  </a:cubicBezTo>
                  <a:lnTo>
                    <a:pt x="48395" y="663480"/>
                  </a:lnTo>
                  <a:cubicBezTo>
                    <a:pt x="19047" y="650977"/>
                    <a:pt x="0" y="622159"/>
                    <a:pt x="0" y="590259"/>
                  </a:cubicBezTo>
                  <a:lnTo>
                    <a:pt x="0" y="52604"/>
                  </a:lnTo>
                  <a:cubicBezTo>
                    <a:pt x="0" y="23551"/>
                    <a:pt x="23551" y="0"/>
                    <a:pt x="52604" y="0"/>
                  </a:cubicBezTo>
                  <a:lnTo>
                    <a:pt x="483988" y="0"/>
                  </a:lnTo>
                  <a:cubicBezTo>
                    <a:pt x="513040" y="0"/>
                    <a:pt x="536591" y="23551"/>
                    <a:pt x="536591" y="52604"/>
                  </a:cubicBezTo>
                  <a:close/>
                </a:path>
              </a:pathLst>
            </a:custGeom>
            <a:solidFill>
              <a:srgbClr val="000A1F">
                <a:alpha val="60000"/>
              </a:srgbClr>
            </a:solidFill>
            <a:ln cap="rnd">
              <a:noFill/>
              <a:prstDash val="solid"/>
              <a:round/>
            </a:ln>
          </p:spPr>
        </p:sp>
        <p:sp>
          <p:nvSpPr>
            <p:cNvPr name="TextBox 30" id="30"/>
            <p:cNvSpPr txBox="true"/>
            <p:nvPr/>
          </p:nvSpPr>
          <p:spPr>
            <a:xfrm>
              <a:off x="0" y="-38100"/>
              <a:ext cx="536591" cy="680963"/>
            </a:xfrm>
            <a:prstGeom prst="rect">
              <a:avLst/>
            </a:prstGeom>
          </p:spPr>
          <p:txBody>
            <a:bodyPr anchor="ctr" rtlCol="false" tIns="50800" lIns="50800" bIns="50800" rIns="50800"/>
            <a:lstStyle/>
            <a:p>
              <a:pPr algn="ctr" marL="0" indent="0" lvl="0">
                <a:lnSpc>
                  <a:spcPts val="1774"/>
                </a:lnSpc>
                <a:spcBef>
                  <a:spcPct val="0"/>
                </a:spcBef>
              </a:pPr>
            </a:p>
          </p:txBody>
        </p:sp>
      </p:grpSp>
      <p:sp>
        <p:nvSpPr>
          <p:cNvPr name="TextBox 31" id="31"/>
          <p:cNvSpPr txBox="true"/>
          <p:nvPr/>
        </p:nvSpPr>
        <p:spPr>
          <a:xfrm rot="0">
            <a:off x="5525943" y="3682255"/>
            <a:ext cx="2965193" cy="3818677"/>
          </a:xfrm>
          <a:prstGeom prst="rect">
            <a:avLst/>
          </a:prstGeom>
        </p:spPr>
        <p:txBody>
          <a:bodyPr anchor="t" rtlCol="false" tIns="0" lIns="0" bIns="0" rIns="0">
            <a:spAutoFit/>
          </a:bodyPr>
          <a:lstStyle/>
          <a:p>
            <a:pPr algn="ctr" marL="0" indent="0" lvl="0">
              <a:lnSpc>
                <a:spcPts val="2940"/>
              </a:lnSpc>
            </a:pPr>
            <a:r>
              <a:rPr lang="en-US" b="true" sz="2000">
                <a:solidFill>
                  <a:srgbClr val="FFFFFF"/>
                </a:solidFill>
                <a:latin typeface="TT Interphases Bold"/>
                <a:ea typeface="TT Interphases Bold"/>
                <a:cs typeface="TT Interphases Bold"/>
                <a:sym typeface="TT Interphases Bold"/>
              </a:rPr>
              <a:t>In</a:t>
            </a:r>
            <a:r>
              <a:rPr lang="en-US" b="true" sz="2000" strike="noStrike" u="none">
                <a:solidFill>
                  <a:srgbClr val="FFFFFF"/>
                </a:solidFill>
                <a:latin typeface="TT Interphases Bold"/>
                <a:ea typeface="TT Interphases Bold"/>
                <a:cs typeface="TT Interphases Bold"/>
                <a:sym typeface="TT Interphases Bold"/>
              </a:rPr>
              <a:t>tegración Total:</a:t>
            </a:r>
            <a:r>
              <a:rPr lang="en-US" sz="2000" strike="noStrike" u="none">
                <a:solidFill>
                  <a:srgbClr val="FFFFFF"/>
                </a:solidFill>
                <a:latin typeface="TT Interphases"/>
                <a:ea typeface="TT Interphases"/>
                <a:cs typeface="TT Interphases"/>
                <a:sym typeface="TT Interphases"/>
              </a:rPr>
              <a:t> Conectada en tiempo real a la base de datos, la plataforma web para funcionarios y la app móvil para la comunidad.</a:t>
            </a:r>
          </a:p>
          <a:p>
            <a:pPr algn="ctr">
              <a:lnSpc>
                <a:spcPts val="1028"/>
              </a:lnSpc>
            </a:pPr>
          </a:p>
          <a:p>
            <a:pPr algn="ctr" marL="0" indent="0" lvl="0">
              <a:lnSpc>
                <a:spcPts val="2940"/>
              </a:lnSpc>
            </a:pPr>
            <a:r>
              <a:rPr lang="en-US" b="true" sz="2000" strike="noStrike" u="none">
                <a:solidFill>
                  <a:srgbClr val="FFFFFF"/>
                </a:solidFill>
                <a:latin typeface="TT Interphases Bold"/>
                <a:ea typeface="TT Interphases Bold"/>
                <a:cs typeface="TT Interphases Bold"/>
                <a:sym typeface="TT Interphases Bold"/>
              </a:rPr>
              <a:t>Arquitectura Escalable:</a:t>
            </a:r>
            <a:r>
              <a:rPr lang="en-US" sz="2000" strike="noStrike" u="none">
                <a:solidFill>
                  <a:srgbClr val="FFFFFF"/>
                </a:solidFill>
                <a:latin typeface="TT Interphases"/>
                <a:ea typeface="TT Interphases"/>
                <a:cs typeface="TT Interphases"/>
                <a:sym typeface="TT Interphases"/>
              </a:rPr>
              <a:t> Usa tecnologías modernas que permiten  adaptarse fácilmente.</a:t>
            </a:r>
          </a:p>
        </p:txBody>
      </p:sp>
      <p:grpSp>
        <p:nvGrpSpPr>
          <p:cNvPr name="Group 32" id="32"/>
          <p:cNvGrpSpPr/>
          <p:nvPr/>
        </p:nvGrpSpPr>
        <p:grpSpPr>
          <a:xfrm rot="0">
            <a:off x="9666015" y="3600463"/>
            <a:ext cx="3219451" cy="4542842"/>
            <a:chOff x="0" y="0"/>
            <a:chExt cx="536591" cy="757163"/>
          </a:xfrm>
        </p:grpSpPr>
        <p:sp>
          <p:nvSpPr>
            <p:cNvPr name="Freeform 33" id="33"/>
            <p:cNvSpPr/>
            <p:nvPr/>
          </p:nvSpPr>
          <p:spPr>
            <a:xfrm flipH="false" flipV="false" rot="0">
              <a:off x="0" y="0"/>
              <a:ext cx="536591" cy="749718"/>
            </a:xfrm>
            <a:custGeom>
              <a:avLst/>
              <a:gdLst/>
              <a:ahLst/>
              <a:cxnLst/>
              <a:rect r="r" b="b" t="t" l="l"/>
              <a:pathLst>
                <a:path h="749718" w="536591">
                  <a:moveTo>
                    <a:pt x="536591" y="52604"/>
                  </a:moveTo>
                  <a:lnTo>
                    <a:pt x="536591" y="590259"/>
                  </a:lnTo>
                  <a:cubicBezTo>
                    <a:pt x="536591" y="622159"/>
                    <a:pt x="517544" y="650977"/>
                    <a:pt x="488197" y="663480"/>
                  </a:cubicBezTo>
                  <a:lnTo>
                    <a:pt x="316690" y="736546"/>
                  </a:lnTo>
                  <a:cubicBezTo>
                    <a:pt x="285772" y="749718"/>
                    <a:pt x="250820" y="749718"/>
                    <a:pt x="219901" y="736546"/>
                  </a:cubicBezTo>
                  <a:lnTo>
                    <a:pt x="48395" y="663480"/>
                  </a:lnTo>
                  <a:cubicBezTo>
                    <a:pt x="19047" y="650977"/>
                    <a:pt x="0" y="622159"/>
                    <a:pt x="0" y="590259"/>
                  </a:cubicBezTo>
                  <a:lnTo>
                    <a:pt x="0" y="52604"/>
                  </a:lnTo>
                  <a:cubicBezTo>
                    <a:pt x="0" y="23551"/>
                    <a:pt x="23551" y="0"/>
                    <a:pt x="52604" y="0"/>
                  </a:cubicBezTo>
                  <a:lnTo>
                    <a:pt x="483988" y="0"/>
                  </a:lnTo>
                  <a:cubicBezTo>
                    <a:pt x="513040" y="0"/>
                    <a:pt x="536591" y="23551"/>
                    <a:pt x="536591" y="52604"/>
                  </a:cubicBezTo>
                  <a:close/>
                </a:path>
              </a:pathLst>
            </a:custGeom>
            <a:solidFill>
              <a:srgbClr val="000A1F">
                <a:alpha val="60000"/>
              </a:srgbClr>
            </a:solidFill>
            <a:ln cap="rnd">
              <a:noFill/>
              <a:prstDash val="solid"/>
              <a:round/>
            </a:ln>
          </p:spPr>
        </p:sp>
        <p:sp>
          <p:nvSpPr>
            <p:cNvPr name="TextBox 34" id="34"/>
            <p:cNvSpPr txBox="true"/>
            <p:nvPr/>
          </p:nvSpPr>
          <p:spPr>
            <a:xfrm>
              <a:off x="0" y="-38100"/>
              <a:ext cx="536591" cy="680963"/>
            </a:xfrm>
            <a:prstGeom prst="rect">
              <a:avLst/>
            </a:prstGeom>
          </p:spPr>
          <p:txBody>
            <a:bodyPr anchor="ctr" rtlCol="false" tIns="50800" lIns="50800" bIns="50800" rIns="50800"/>
            <a:lstStyle/>
            <a:p>
              <a:pPr algn="ctr" marL="0" indent="0" lvl="0">
                <a:lnSpc>
                  <a:spcPts val="1774"/>
                </a:lnSpc>
                <a:spcBef>
                  <a:spcPct val="0"/>
                </a:spcBef>
              </a:pPr>
            </a:p>
          </p:txBody>
        </p:sp>
      </p:grpSp>
      <p:sp>
        <p:nvSpPr>
          <p:cNvPr name="TextBox 35" id="35"/>
          <p:cNvSpPr txBox="true"/>
          <p:nvPr/>
        </p:nvSpPr>
        <p:spPr>
          <a:xfrm rot="0">
            <a:off x="9793949" y="3682255"/>
            <a:ext cx="2965193" cy="2812444"/>
          </a:xfrm>
          <a:prstGeom prst="rect">
            <a:avLst/>
          </a:prstGeom>
        </p:spPr>
        <p:txBody>
          <a:bodyPr anchor="t" rtlCol="false" tIns="0" lIns="0" bIns="0" rIns="0">
            <a:spAutoFit/>
          </a:bodyPr>
          <a:lstStyle/>
          <a:p>
            <a:pPr algn="ctr">
              <a:lnSpc>
                <a:spcPts val="2940"/>
              </a:lnSpc>
            </a:pPr>
            <a:r>
              <a:rPr lang="en-US" b="true" sz="2000">
                <a:solidFill>
                  <a:srgbClr val="FFFFFF"/>
                </a:solidFill>
                <a:latin typeface="TT Interphases Bold"/>
                <a:ea typeface="TT Interphases Bold"/>
                <a:cs typeface="TT Interphases Bold"/>
                <a:sym typeface="TT Interphases Bold"/>
              </a:rPr>
              <a:t>Clien</a:t>
            </a:r>
            <a:r>
              <a:rPr lang="en-US" b="true" sz="2000" strike="noStrike" u="none">
                <a:solidFill>
                  <a:srgbClr val="FFFFFF"/>
                </a:solidFill>
                <a:latin typeface="TT Interphases Bold"/>
                <a:ea typeface="TT Interphases Bold"/>
                <a:cs typeface="TT Interphases Bold"/>
                <a:sym typeface="TT Interphases Bold"/>
              </a:rPr>
              <a:t>tes Principales:</a:t>
            </a:r>
            <a:r>
              <a:rPr lang="en-US" sz="2000" strike="noStrike" u="none">
                <a:solidFill>
                  <a:srgbClr val="FFFFFF"/>
                </a:solidFill>
                <a:latin typeface="TT Interphases"/>
                <a:ea typeface="TT Interphases"/>
                <a:cs typeface="TT Interphases"/>
                <a:sym typeface="TT Interphases"/>
              </a:rPr>
              <a:t> Municipalidad de</a:t>
            </a:r>
            <a:r>
              <a:rPr lang="en-US" sz="2000" strike="noStrike" u="none">
                <a:solidFill>
                  <a:srgbClr val="FFFFFF"/>
                </a:solidFill>
                <a:latin typeface="TT Interphases"/>
                <a:ea typeface="TT Interphases"/>
                <a:cs typeface="TT Interphases"/>
                <a:sym typeface="TT Interphases"/>
              </a:rPr>
              <a:t> San Bernardo y sus ciudadanos.</a:t>
            </a:r>
          </a:p>
          <a:p>
            <a:pPr algn="ctr">
              <a:lnSpc>
                <a:spcPts val="588"/>
              </a:lnSpc>
            </a:pPr>
          </a:p>
          <a:p>
            <a:pPr algn="ctr">
              <a:lnSpc>
                <a:spcPts val="588"/>
              </a:lnSpc>
            </a:pPr>
          </a:p>
          <a:p>
            <a:pPr algn="ctr">
              <a:lnSpc>
                <a:spcPts val="588"/>
              </a:lnSpc>
            </a:pPr>
          </a:p>
          <a:p>
            <a:pPr algn="ctr">
              <a:lnSpc>
                <a:spcPts val="2940"/>
              </a:lnSpc>
            </a:pPr>
            <a:r>
              <a:rPr lang="en-US" b="true" sz="2000" strike="noStrike" u="none">
                <a:solidFill>
                  <a:srgbClr val="FFFFFF"/>
                </a:solidFill>
                <a:latin typeface="TT Interphases Bold"/>
                <a:ea typeface="TT Interphases Bold"/>
                <a:cs typeface="TT Interphases Bold"/>
                <a:sym typeface="TT Interphases Bold"/>
              </a:rPr>
              <a:t>Usuarios Finales:</a:t>
            </a:r>
            <a:r>
              <a:rPr lang="en-US" sz="2000" strike="noStrike" u="none">
                <a:solidFill>
                  <a:srgbClr val="FFFFFF"/>
                </a:solidFill>
                <a:latin typeface="TT Interphases"/>
                <a:ea typeface="TT Interphases"/>
                <a:cs typeface="TT Interphases"/>
                <a:sym typeface="TT Interphases"/>
              </a:rPr>
              <a:t> Funcionarios municipales y ciudadanos.</a:t>
            </a:r>
          </a:p>
        </p:txBody>
      </p:sp>
      <p:grpSp>
        <p:nvGrpSpPr>
          <p:cNvPr name="Group 36" id="36"/>
          <p:cNvGrpSpPr/>
          <p:nvPr/>
        </p:nvGrpSpPr>
        <p:grpSpPr>
          <a:xfrm rot="0">
            <a:off x="13933217" y="3600463"/>
            <a:ext cx="3219451" cy="4542842"/>
            <a:chOff x="0" y="0"/>
            <a:chExt cx="536591" cy="757163"/>
          </a:xfrm>
        </p:grpSpPr>
        <p:sp>
          <p:nvSpPr>
            <p:cNvPr name="Freeform 37" id="37"/>
            <p:cNvSpPr/>
            <p:nvPr/>
          </p:nvSpPr>
          <p:spPr>
            <a:xfrm flipH="false" flipV="false" rot="0">
              <a:off x="0" y="0"/>
              <a:ext cx="536591" cy="749718"/>
            </a:xfrm>
            <a:custGeom>
              <a:avLst/>
              <a:gdLst/>
              <a:ahLst/>
              <a:cxnLst/>
              <a:rect r="r" b="b" t="t" l="l"/>
              <a:pathLst>
                <a:path h="749718" w="536591">
                  <a:moveTo>
                    <a:pt x="536591" y="52604"/>
                  </a:moveTo>
                  <a:lnTo>
                    <a:pt x="536591" y="590259"/>
                  </a:lnTo>
                  <a:cubicBezTo>
                    <a:pt x="536591" y="622159"/>
                    <a:pt x="517544" y="650977"/>
                    <a:pt x="488197" y="663480"/>
                  </a:cubicBezTo>
                  <a:lnTo>
                    <a:pt x="316690" y="736546"/>
                  </a:lnTo>
                  <a:cubicBezTo>
                    <a:pt x="285772" y="749718"/>
                    <a:pt x="250820" y="749718"/>
                    <a:pt x="219901" y="736546"/>
                  </a:cubicBezTo>
                  <a:lnTo>
                    <a:pt x="48395" y="663480"/>
                  </a:lnTo>
                  <a:cubicBezTo>
                    <a:pt x="19047" y="650977"/>
                    <a:pt x="0" y="622159"/>
                    <a:pt x="0" y="590259"/>
                  </a:cubicBezTo>
                  <a:lnTo>
                    <a:pt x="0" y="52604"/>
                  </a:lnTo>
                  <a:cubicBezTo>
                    <a:pt x="0" y="23551"/>
                    <a:pt x="23551" y="0"/>
                    <a:pt x="52604" y="0"/>
                  </a:cubicBezTo>
                  <a:lnTo>
                    <a:pt x="483988" y="0"/>
                  </a:lnTo>
                  <a:cubicBezTo>
                    <a:pt x="513040" y="0"/>
                    <a:pt x="536591" y="23551"/>
                    <a:pt x="536591" y="52604"/>
                  </a:cubicBezTo>
                  <a:close/>
                </a:path>
              </a:pathLst>
            </a:custGeom>
            <a:solidFill>
              <a:srgbClr val="000A1F">
                <a:alpha val="60000"/>
              </a:srgbClr>
            </a:solidFill>
            <a:ln cap="rnd">
              <a:noFill/>
              <a:prstDash val="solid"/>
              <a:round/>
            </a:ln>
          </p:spPr>
        </p:sp>
        <p:sp>
          <p:nvSpPr>
            <p:cNvPr name="TextBox 38" id="38"/>
            <p:cNvSpPr txBox="true"/>
            <p:nvPr/>
          </p:nvSpPr>
          <p:spPr>
            <a:xfrm>
              <a:off x="0" y="-38100"/>
              <a:ext cx="536591" cy="680963"/>
            </a:xfrm>
            <a:prstGeom prst="rect">
              <a:avLst/>
            </a:prstGeom>
          </p:spPr>
          <p:txBody>
            <a:bodyPr anchor="ctr" rtlCol="false" tIns="50800" lIns="50800" bIns="50800" rIns="50800"/>
            <a:lstStyle/>
            <a:p>
              <a:pPr algn="ctr" marL="0" indent="0" lvl="0">
                <a:lnSpc>
                  <a:spcPts val="1774"/>
                </a:lnSpc>
                <a:spcBef>
                  <a:spcPct val="0"/>
                </a:spcBef>
              </a:pPr>
            </a:p>
          </p:txBody>
        </p:sp>
      </p:grpSp>
      <p:sp>
        <p:nvSpPr>
          <p:cNvPr name="TextBox 39" id="39"/>
          <p:cNvSpPr txBox="true"/>
          <p:nvPr/>
        </p:nvSpPr>
        <p:spPr>
          <a:xfrm rot="0">
            <a:off x="14046193" y="3682255"/>
            <a:ext cx="2965193" cy="3574204"/>
          </a:xfrm>
          <a:prstGeom prst="rect">
            <a:avLst/>
          </a:prstGeom>
        </p:spPr>
        <p:txBody>
          <a:bodyPr anchor="t" rtlCol="false" tIns="0" lIns="0" bIns="0" rIns="0">
            <a:spAutoFit/>
          </a:bodyPr>
          <a:lstStyle/>
          <a:p>
            <a:pPr algn="ctr">
              <a:lnSpc>
                <a:spcPts val="2939"/>
              </a:lnSpc>
            </a:pPr>
            <a:r>
              <a:rPr lang="en-US" sz="1999">
                <a:solidFill>
                  <a:srgbClr val="FFFFFF"/>
                </a:solidFill>
                <a:latin typeface="TT Interphases"/>
                <a:ea typeface="TT Interphases"/>
                <a:cs typeface="TT Interphases"/>
                <a:sym typeface="TT Interphases"/>
              </a:rPr>
              <a:t>A</a:t>
            </a:r>
            <a:r>
              <a:rPr lang="en-US" sz="1999" strike="noStrike" u="none">
                <a:solidFill>
                  <a:srgbClr val="FFFFFF"/>
                </a:solidFill>
                <a:latin typeface="TT Interphases"/>
                <a:ea typeface="TT Interphases"/>
                <a:cs typeface="TT Interphases"/>
                <a:sym typeface="TT Interphases"/>
              </a:rPr>
              <a:t>giliza</a:t>
            </a:r>
            <a:r>
              <a:rPr lang="en-US" sz="1999" strike="noStrike" u="none">
                <a:solidFill>
                  <a:srgbClr val="FFFFFF"/>
                </a:solidFill>
                <a:latin typeface="TT Interphases"/>
                <a:ea typeface="TT Interphases"/>
                <a:cs typeface="TT Interphases"/>
                <a:sym typeface="TT Interphases"/>
              </a:rPr>
              <a:t> los reportes y la r</a:t>
            </a:r>
            <a:r>
              <a:rPr lang="en-US" sz="1999" strike="noStrike" u="none">
                <a:solidFill>
                  <a:srgbClr val="FFFFFF"/>
                </a:solidFill>
                <a:latin typeface="TT Interphases"/>
                <a:ea typeface="TT Interphases"/>
                <a:cs typeface="TT Interphases"/>
                <a:sym typeface="TT Interphases"/>
              </a:rPr>
              <a:t>e</a:t>
            </a:r>
            <a:r>
              <a:rPr lang="en-US" sz="1999" strike="noStrike" u="none">
                <a:solidFill>
                  <a:srgbClr val="FFFFFF"/>
                </a:solidFill>
                <a:latin typeface="TT Interphases"/>
                <a:ea typeface="TT Interphases"/>
                <a:cs typeface="TT Interphases"/>
                <a:sym typeface="TT Interphases"/>
              </a:rPr>
              <a:t>sp</a:t>
            </a:r>
            <a:r>
              <a:rPr lang="en-US" sz="1999" strike="noStrike" u="none">
                <a:solidFill>
                  <a:srgbClr val="FFFFFF"/>
                </a:solidFill>
                <a:latin typeface="TT Interphases"/>
                <a:ea typeface="TT Interphases"/>
                <a:cs typeface="TT Interphases"/>
                <a:sym typeface="TT Interphases"/>
              </a:rPr>
              <a:t>uesta ante incidentes.</a:t>
            </a:r>
          </a:p>
          <a:p>
            <a:pPr algn="ctr">
              <a:lnSpc>
                <a:spcPts val="1029"/>
              </a:lnSpc>
            </a:pPr>
          </a:p>
          <a:p>
            <a:pPr algn="ctr">
              <a:lnSpc>
                <a:spcPts val="2939"/>
              </a:lnSpc>
            </a:pPr>
            <a:r>
              <a:rPr lang="en-US" sz="1999" strike="noStrike" u="none">
                <a:solidFill>
                  <a:srgbClr val="FFFFFF"/>
                </a:solidFill>
                <a:latin typeface="TT Interphases"/>
                <a:ea typeface="TT Interphases"/>
                <a:cs typeface="TT Interphases"/>
                <a:sym typeface="TT Interphases"/>
              </a:rPr>
              <a:t>Centraliza</a:t>
            </a:r>
            <a:r>
              <a:rPr lang="en-US" sz="1999" strike="noStrike" u="none">
                <a:solidFill>
                  <a:srgbClr val="FFFFFF"/>
                </a:solidFill>
                <a:latin typeface="TT Interphases"/>
                <a:ea typeface="TT Interphases"/>
                <a:cs typeface="TT Interphases"/>
                <a:sym typeface="TT Interphases"/>
              </a:rPr>
              <a:t> la información para una mejor toma de decisiones.</a:t>
            </a:r>
          </a:p>
          <a:p>
            <a:pPr algn="ctr">
              <a:lnSpc>
                <a:spcPts val="1029"/>
              </a:lnSpc>
            </a:pPr>
          </a:p>
          <a:p>
            <a:pPr algn="ctr">
              <a:lnSpc>
                <a:spcPts val="2939"/>
              </a:lnSpc>
            </a:pPr>
            <a:r>
              <a:rPr lang="en-US" sz="1999" strike="noStrike" u="none">
                <a:solidFill>
                  <a:srgbClr val="FFFFFF"/>
                </a:solidFill>
                <a:latin typeface="TT Interphases"/>
                <a:ea typeface="TT Interphases"/>
                <a:cs typeface="TT Interphases"/>
                <a:sym typeface="TT Interphases"/>
              </a:rPr>
              <a:t>Fortalece</a:t>
            </a:r>
            <a:r>
              <a:rPr lang="en-US" sz="1999" strike="noStrike" u="none">
                <a:solidFill>
                  <a:srgbClr val="FFFFFF"/>
                </a:solidFill>
                <a:latin typeface="TT Interphases"/>
                <a:ea typeface="TT Interphases"/>
                <a:cs typeface="TT Interphases"/>
                <a:sym typeface="TT Interphases"/>
              </a:rPr>
              <a:t> el vínculo entre el municipio y la comunidad.</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DAG1-j61Tzw</dc:identifier>
  <dcterms:modified xsi:type="dcterms:W3CDTF">2011-08-01T06:04:30Z</dcterms:modified>
  <cp:revision>1</cp:revision>
  <dc:title>Presentación Fase 2 Capstone</dc:title>
</cp:coreProperties>
</file>